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355" r:id="rId3"/>
    <p:sldId id="356" r:id="rId4"/>
    <p:sldId id="358" r:id="rId5"/>
    <p:sldId id="357" r:id="rId6"/>
    <p:sldId id="359" r:id="rId7"/>
    <p:sldId id="354" r:id="rId8"/>
    <p:sldId id="342" r:id="rId9"/>
    <p:sldId id="467" r:id="rId10"/>
    <p:sldId id="514" r:id="rId11"/>
    <p:sldId id="360" r:id="rId12"/>
    <p:sldId id="501" r:id="rId13"/>
    <p:sldId id="502" r:id="rId14"/>
    <p:sldId id="503" r:id="rId15"/>
    <p:sldId id="504" r:id="rId16"/>
    <p:sldId id="505" r:id="rId17"/>
    <p:sldId id="507" r:id="rId18"/>
    <p:sldId id="508" r:id="rId19"/>
    <p:sldId id="509" r:id="rId20"/>
    <p:sldId id="510" r:id="rId21"/>
    <p:sldId id="511" r:id="rId22"/>
    <p:sldId id="361" r:id="rId23"/>
    <p:sldId id="362" r:id="rId24"/>
    <p:sldId id="512" r:id="rId25"/>
    <p:sldId id="513" r:id="rId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D321C5-7270-4225-9BA5-0C67A6044421}">
          <p14:sldIdLst>
            <p14:sldId id="256"/>
          </p14:sldIdLst>
        </p14:section>
        <p14:section name="Chapters" id="{C7D232EA-EA83-4B9D-8913-BAAFE0DADC78}">
          <p14:sldIdLst>
            <p14:sldId id="355"/>
            <p14:sldId id="356"/>
            <p14:sldId id="358"/>
            <p14:sldId id="357"/>
            <p14:sldId id="359"/>
          </p14:sldIdLst>
        </p14:section>
        <p14:section name="Outlook" id="{2765C14E-871E-4AF4-8D31-BF622C80BAD9}">
          <p14:sldIdLst>
            <p14:sldId id="354"/>
          </p14:sldIdLst>
        </p14:section>
        <p14:section name="Backup" id="{AB196EAC-D6DD-4B58-B571-DD5FA8D69CCE}">
          <p14:sldIdLst>
            <p14:sldId id="342"/>
            <p14:sldId id="467"/>
            <p14:sldId id="514"/>
            <p14:sldId id="36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361"/>
            <p14:sldId id="362"/>
            <p14:sldId id="512"/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chroeder" initials="BS" lastIdx="2" clrIdx="0">
    <p:extLst>
      <p:ext uri="{19B8F6BF-5375-455C-9EA6-DF929625EA0E}">
        <p15:presenceInfo xmlns:p15="http://schemas.microsoft.com/office/powerpoint/2012/main" userId="0c90e552e4a6db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99FF66"/>
    <a:srgbClr val="008000"/>
    <a:srgbClr val="7F7F7F"/>
    <a:srgbClr val="ED3837"/>
    <a:srgbClr val="0001F2"/>
    <a:srgbClr val="33CC33"/>
    <a:srgbClr val="003300"/>
    <a:srgbClr val="66FF66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DF31E-A6F6-45C6-84E8-DDA5C1EFA71D}" v="76" dt="2021-12-16T12:50:33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7" autoAdjust="0"/>
    <p:restoredTop sz="85616" autoAdjust="0"/>
  </p:normalViewPr>
  <p:slideViewPr>
    <p:cSldViewPr snapToGrid="0">
      <p:cViewPr>
        <p:scale>
          <a:sx n="63" d="100"/>
          <a:sy n="63" d="100"/>
        </p:scale>
        <p:origin x="1503" y="576"/>
      </p:cViewPr>
      <p:guideLst/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00B64-2DE9-4C3D-9CBE-5E9674383BD9}" type="datetimeFigureOut">
              <a:rPr lang="LID4096" smtClean="0"/>
              <a:t>12/16/2021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845-FE96-4269-BE53-699879A3C5F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75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Relative binding free energies</a:t>
            </a:r>
          </a:p>
          <a:p>
            <a:r>
              <a:rPr lang="en-US" dirty="0"/>
              <a:t>Combination of two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0930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755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95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845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09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Methods?</a:t>
            </a:r>
          </a:p>
          <a:p>
            <a:r>
              <a:rPr lang="en-US" dirty="0"/>
              <a:t>Motivation?</a:t>
            </a:r>
          </a:p>
          <a:p>
            <a:r>
              <a:rPr lang="en-US" dirty="0"/>
              <a:t>Ongoing development not – red labels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984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Θ=E log⁡(𝑁)</a:t>
                </a:r>
                <a:endParaRPr lang="en-US" dirty="0"/>
              </a:p>
              <a:p>
                <a:endParaRPr lang="LID4096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284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A21EF5B-8961-43CE-AD60-5F58DE9A8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want to connect the graph for pairwise methods? Many ways possible this is only one example/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7505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State and momentum scaling Crucial determining the Sampling!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mbria Math" panose="02040503050406030204" pitchFamily="18" charset="0"/>
              </a:rPr>
              <a:t>	can treat multiple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mbria Math" panose="02040503050406030204" pitchFamily="18" charset="0"/>
            </a:endParaRPr>
          </a:p>
          <a:p>
            <a:r>
              <a:rPr lang="en-US" dirty="0"/>
              <a:t>More describe equations</a:t>
            </a:r>
          </a:p>
          <a:p>
            <a:r>
              <a:rPr lang="en-US" dirty="0"/>
              <a:t>Check out </a:t>
            </a:r>
            <a:r>
              <a:rPr lang="en-US" dirty="0" err="1"/>
              <a:t>reweigthing</a:t>
            </a:r>
            <a:r>
              <a:rPr lang="en-US" dirty="0"/>
              <a:t> or 2xZwanzig equation ? Ensemble averages – two logs?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20F2-5BB9-440D-856E-B5893D8D031F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558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Parametres</a:t>
            </a:r>
            <a:endParaRPr lang="en-US" dirty="0"/>
          </a:p>
          <a:p>
            <a:r>
              <a:rPr lang="en-US" dirty="0"/>
              <a:t>0/1 – instead of A/B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20F2-5BB9-440D-856E-B5893D8D031F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664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State and momentum scaling Crucial determining the Sampling!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mbria Math" panose="02040503050406030204" pitchFamily="18" charset="0"/>
              </a:rPr>
              <a:t>	can treat multiple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mbria Math" panose="02040503050406030204" pitchFamily="18" charset="0"/>
            </a:endParaRPr>
          </a:p>
          <a:p>
            <a:r>
              <a:rPr lang="en-US" dirty="0"/>
              <a:t>More describe equations</a:t>
            </a:r>
          </a:p>
          <a:p>
            <a:r>
              <a:rPr lang="en-US" dirty="0"/>
              <a:t>Check out </a:t>
            </a:r>
            <a:r>
              <a:rPr lang="en-US" dirty="0" err="1"/>
              <a:t>reweigthing</a:t>
            </a:r>
            <a:r>
              <a:rPr lang="en-US" dirty="0"/>
              <a:t> or 2xZwanzig equation ? Ensemble averages – two logs?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20F2-5BB9-440D-856E-B5893D8D031F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301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1"/>
            <a:ext cx="3260468" cy="1116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9999" r="17508"/>
          <a:stretch/>
        </p:blipFill>
        <p:spPr>
          <a:xfrm>
            <a:off x="2983062" y="-1095"/>
            <a:ext cx="9226045" cy="111804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" y="1885669"/>
            <a:ext cx="12191997" cy="33223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31535" tIns="265767" rIns="531535" bIns="265767" spcCol="0"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logo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0" y="193032"/>
            <a:ext cx="2108332" cy="778085"/>
          </a:xfrm>
          <a:prstGeom prst="rect">
            <a:avLst/>
          </a:prstGeom>
        </p:spPr>
      </p:pic>
      <p:pic>
        <p:nvPicPr>
          <p:cNvPr id="10" name="Picture 9" descr="eth_logo_blac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66" y="244827"/>
            <a:ext cx="2420863" cy="674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589104"/>
            <a:ext cx="12192000" cy="294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10376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2BE3BFF-C4F2-4D7C-8BA3-68149426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87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38F12-14C8-4509-9478-AE329CEF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47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5826-3EFD-4538-9FCD-15904402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1714-C163-4C06-A98D-D30B06B22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E337EB1-3D04-40D1-BC17-D232C26B6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3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A7601-CE41-41E6-AA18-E8571B05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6BB69-CF5D-4CB0-BCD1-BD11F4E6D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53F8F-FBE0-4EFC-8183-E2B91ECB0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0753B-AEEA-4334-8741-2A26101D6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3B9A4D8-4F2D-42FC-A912-6D8BB8BC4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19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6675758"/>
            <a:ext cx="12192001" cy="195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11" y="25"/>
            <a:ext cx="7693696" cy="9681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133533"/>
            <a:ext cx="9568217" cy="725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1666"/>
            <a:ext cx="10972800" cy="542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56149"/>
            <a:ext cx="112726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0943-83F0-4B6B-B315-47F4A2C35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915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Wingdings" charset="2"/>
        <a:buChar char="Ø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1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11" Type="http://schemas.openxmlformats.org/officeDocument/2006/relationships/image" Target="../media/image271.png"/><Relationship Id="rId5" Type="http://schemas.openxmlformats.org/officeDocument/2006/relationships/image" Target="../media/image210.png"/><Relationship Id="rId15" Type="http://schemas.openxmlformats.org/officeDocument/2006/relationships/image" Target="../media/image311.png"/><Relationship Id="rId10" Type="http://schemas.openxmlformats.org/officeDocument/2006/relationships/image" Target="../media/image260.png"/><Relationship Id="rId19" Type="http://schemas.openxmlformats.org/officeDocument/2006/relationships/image" Target="../media/image351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.png"/><Relationship Id="rId22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3.png"/><Relationship Id="rId7" Type="http://schemas.openxmlformats.org/officeDocument/2006/relationships/image" Target="../media/image30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54.png"/><Relationship Id="rId5" Type="http://schemas.openxmlformats.org/officeDocument/2006/relationships/image" Target="../media/image281.png"/><Relationship Id="rId10" Type="http://schemas.openxmlformats.org/officeDocument/2006/relationships/image" Target="../media/image350.png"/><Relationship Id="rId4" Type="http://schemas.openxmlformats.org/officeDocument/2006/relationships/image" Target="../media/image270.png"/><Relationship Id="rId9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70.png"/><Relationship Id="rId7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55.png"/><Relationship Id="rId5" Type="http://schemas.openxmlformats.org/officeDocument/2006/relationships/image" Target="../media/image290.png"/><Relationship Id="rId10" Type="http://schemas.openxmlformats.org/officeDocument/2006/relationships/image" Target="../media/image41.png"/><Relationship Id="rId4" Type="http://schemas.openxmlformats.org/officeDocument/2006/relationships/image" Target="../media/image281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62.png"/><Relationship Id="rId7" Type="http://schemas.openxmlformats.org/officeDocument/2006/relationships/image" Target="../media/image301.png"/><Relationship Id="rId12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58.png"/><Relationship Id="rId5" Type="http://schemas.openxmlformats.org/officeDocument/2006/relationships/image" Target="../media/image281.png"/><Relationship Id="rId10" Type="http://schemas.openxmlformats.org/officeDocument/2006/relationships/image" Target="../media/image350.png"/><Relationship Id="rId9" Type="http://schemas.openxmlformats.org/officeDocument/2006/relationships/image" Target="../media/image3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3A094BB-E995-406C-8C03-86A6530F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/>
        </p:blipFill>
        <p:spPr>
          <a:xfrm>
            <a:off x="-219260" y="0"/>
            <a:ext cx="12411260" cy="6876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C9EDD-ACE4-451D-9080-E55A45C4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523" y="910872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Free Energy Methods: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Drug-Like Molecules and Macrocycles</a:t>
            </a:r>
            <a:endParaRPr lang="LID4096" sz="36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D97FF-5FCF-4A88-9395-DA29EDD773AD}"/>
              </a:ext>
            </a:extLst>
          </p:cNvPr>
          <p:cNvSpPr txBox="1"/>
          <p:nvPr/>
        </p:nvSpPr>
        <p:spPr>
          <a:xfrm>
            <a:off x="2808609" y="6000926"/>
            <a:ext cx="686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Benjamin J. Ries</a:t>
            </a:r>
          </a:p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Defense Talk, 12/01/2022</a:t>
            </a:r>
            <a:endParaRPr lang="LID4096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F75B5D-80A0-4AF1-A836-60735D61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2 – </a:t>
            </a:r>
            <a:r>
              <a:rPr lang="en-US"/>
              <a:t>State Graph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5F1C6-2656-4322-87B4-7064068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10</a:t>
            </a:fld>
            <a:endParaRPr lang="LID4096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EF19DA-C136-4879-8FC5-67395BA3A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90" y="911579"/>
            <a:ext cx="9810732" cy="58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8458-A57D-42D9-BC60-A0B568FF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2 - Restraints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8AD50-6F50-48CC-A3FE-F35BA00BB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11</a:t>
            </a:fld>
            <a:endParaRPr lang="LID4096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87BBDD9-350A-4A92-B3FE-5F2795B6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51" y="1314331"/>
            <a:ext cx="4008851" cy="231832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12209AB-CF0D-44E1-89B3-EBDC104AC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91" y="859454"/>
            <a:ext cx="4777222" cy="274647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34E8223-08F5-4FE4-9AB0-894F969E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09" y="3526856"/>
            <a:ext cx="5378448" cy="3429000"/>
          </a:xfrm>
          <a:prstGeom prst="rect">
            <a:avLst/>
          </a:prstGeom>
        </p:spPr>
      </p:pic>
      <p:pic>
        <p:nvPicPr>
          <p:cNvPr id="8" name="Picture 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CDFB4617-CF4C-47D4-AE6A-F94040AFF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01230"/>
            <a:ext cx="5703119" cy="32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38AC9B0C-8049-4609-A2E6-0FE965233838}"/>
              </a:ext>
            </a:extLst>
          </p:cNvPr>
          <p:cNvSpPr/>
          <p:nvPr/>
        </p:nvSpPr>
        <p:spPr>
          <a:xfrm>
            <a:off x="3345075" y="1085560"/>
            <a:ext cx="5513689" cy="4964310"/>
          </a:xfrm>
          <a:prstGeom prst="ellipse">
            <a:avLst/>
          </a:prstGeom>
          <a:ln w="38100">
            <a:solidFill>
              <a:srgbClr val="007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4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11F7C78-CB2E-4648-B9C3-B3C68D93C2F2}"/>
              </a:ext>
            </a:extLst>
          </p:cNvPr>
          <p:cNvSpPr/>
          <p:nvPr/>
        </p:nvSpPr>
        <p:spPr>
          <a:xfrm>
            <a:off x="5001718" y="2555573"/>
            <a:ext cx="2231520" cy="2171028"/>
          </a:xfrm>
          <a:prstGeom prst="ellipse">
            <a:avLst/>
          </a:prstGeom>
          <a:ln w="38100">
            <a:solidFill>
              <a:srgbClr val="007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31BCF-DA3D-4A43-9DB6-215E20D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 3 – Introduction – Relative Free Energy Calculations</a:t>
            </a:r>
            <a:endParaRPr lang="LID4096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230997-7DB5-4FC2-B7B3-832B3A31FB62}"/>
              </a:ext>
            </a:extLst>
          </p:cNvPr>
          <p:cNvGrpSpPr/>
          <p:nvPr/>
        </p:nvGrpSpPr>
        <p:grpSpPr>
          <a:xfrm>
            <a:off x="2025701" y="1550073"/>
            <a:ext cx="8140598" cy="5023017"/>
            <a:chOff x="1974696" y="1550073"/>
            <a:chExt cx="8140598" cy="502301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188814C-783D-4046-8263-D1A8B646FB8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43122" y="3150248"/>
              <a:ext cx="147427" cy="26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EDA75C2-FBDD-49E1-B389-FBCF5F063DD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56195" y="2886883"/>
              <a:ext cx="2116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48E371E-9DC6-48A2-B01D-6D88474466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3472" y="3150248"/>
              <a:ext cx="131364" cy="26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8E7D5BB-8C00-45D1-9E3C-C6B61BDB1EEC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360263" y="4052685"/>
              <a:ext cx="384607" cy="2581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1E0951A-6964-4C52-B8EA-9860C7052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152" y="4052685"/>
              <a:ext cx="370165" cy="2581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5C2F17-7FAB-416F-8208-AABF818D2A3B}"/>
                </a:ext>
              </a:extLst>
            </p:cNvPr>
            <p:cNvGrpSpPr/>
            <p:nvPr/>
          </p:nvGrpSpPr>
          <p:grpSpPr>
            <a:xfrm>
              <a:off x="3294070" y="3467712"/>
              <a:ext cx="897010" cy="744910"/>
              <a:chOff x="2009696" y="3989446"/>
              <a:chExt cx="1167928" cy="106685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8A13B912-F1AD-4EC8-907A-1A05B8350944}"/>
                  </a:ext>
                </a:extLst>
              </p:cNvPr>
              <p:cNvSpPr/>
              <p:nvPr/>
            </p:nvSpPr>
            <p:spPr>
              <a:xfrm>
                <a:off x="2009696" y="3989446"/>
                <a:ext cx="1167928" cy="10668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51EC101-6AC8-493C-A4C7-F632764353DB}"/>
                  </a:ext>
                </a:extLst>
              </p:cNvPr>
              <p:cNvSpPr/>
              <p:nvPr/>
            </p:nvSpPr>
            <p:spPr>
              <a:xfrm>
                <a:off x="2508067" y="4406860"/>
                <a:ext cx="171187" cy="23202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330099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19AFC6-B670-43F6-88C4-6F4B9489AE84}"/>
                </a:ext>
              </a:extLst>
            </p:cNvPr>
            <p:cNvGrpSpPr/>
            <p:nvPr/>
          </p:nvGrpSpPr>
          <p:grpSpPr>
            <a:xfrm>
              <a:off x="5604326" y="5363187"/>
              <a:ext cx="897010" cy="744910"/>
              <a:chOff x="5416308" y="5586689"/>
              <a:chExt cx="1167928" cy="1066856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E1A5813-DE52-453C-B132-C388CA01725C}"/>
                  </a:ext>
                </a:extLst>
              </p:cNvPr>
              <p:cNvSpPr/>
              <p:nvPr/>
            </p:nvSpPr>
            <p:spPr>
              <a:xfrm>
                <a:off x="5416308" y="5586689"/>
                <a:ext cx="1167928" cy="10668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BC10F5D-ED3A-4306-8817-D6C9DDFA45E5}"/>
                  </a:ext>
                </a:extLst>
              </p:cNvPr>
              <p:cNvSpPr/>
              <p:nvPr/>
            </p:nvSpPr>
            <p:spPr>
              <a:xfrm>
                <a:off x="5914679" y="6004103"/>
                <a:ext cx="171187" cy="232029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5F405B6-DE95-40C8-9642-535BE5B0C7E9}"/>
                </a:ext>
              </a:extLst>
            </p:cNvPr>
            <p:cNvGrpSpPr/>
            <p:nvPr/>
          </p:nvGrpSpPr>
          <p:grpSpPr>
            <a:xfrm>
              <a:off x="7910749" y="3467712"/>
              <a:ext cx="897010" cy="744910"/>
              <a:chOff x="9048356" y="2683076"/>
              <a:chExt cx="1167928" cy="1066856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D7C645F-E3BD-4A03-B323-6D680C33330D}"/>
                  </a:ext>
                </a:extLst>
              </p:cNvPr>
              <p:cNvSpPr/>
              <p:nvPr/>
            </p:nvSpPr>
            <p:spPr>
              <a:xfrm>
                <a:off x="9048356" y="2683076"/>
                <a:ext cx="1167928" cy="10668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2DD957-2DA9-4ACF-821A-AAA9448A3DAF}"/>
                  </a:ext>
                </a:extLst>
              </p:cNvPr>
              <p:cNvSpPr/>
              <p:nvPr/>
            </p:nvSpPr>
            <p:spPr>
              <a:xfrm>
                <a:off x="9547164" y="3100490"/>
                <a:ext cx="170312" cy="2320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10F9E0-AE0C-4261-8D4B-2BDB6DA77D23}"/>
                </a:ext>
              </a:extLst>
            </p:cNvPr>
            <p:cNvGrpSpPr/>
            <p:nvPr/>
          </p:nvGrpSpPr>
          <p:grpSpPr>
            <a:xfrm>
              <a:off x="7910749" y="1550073"/>
              <a:ext cx="897010" cy="744910"/>
              <a:chOff x="6136258" y="174647"/>
              <a:chExt cx="1167928" cy="1066856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B898F29-C7E6-414B-ABC3-BCFE2374426B}"/>
                  </a:ext>
                </a:extLst>
              </p:cNvPr>
              <p:cNvSpPr/>
              <p:nvPr/>
            </p:nvSpPr>
            <p:spPr>
              <a:xfrm>
                <a:off x="6136258" y="174647"/>
                <a:ext cx="1167928" cy="10668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B939E2C-C11F-4625-B5C8-249AEF5C1E37}"/>
                  </a:ext>
                </a:extLst>
              </p:cNvPr>
              <p:cNvSpPr/>
              <p:nvPr/>
            </p:nvSpPr>
            <p:spPr>
              <a:xfrm>
                <a:off x="6634629" y="592061"/>
                <a:ext cx="171187" cy="23202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639C177-71F2-4D5D-955A-77AD0B13823F}"/>
                </a:ext>
              </a:extLst>
            </p:cNvPr>
            <p:cNvGrpSpPr/>
            <p:nvPr/>
          </p:nvGrpSpPr>
          <p:grpSpPr>
            <a:xfrm>
              <a:off x="3294070" y="1550073"/>
              <a:ext cx="897010" cy="744910"/>
              <a:chOff x="2662211" y="185406"/>
              <a:chExt cx="1167928" cy="106685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B7C7C69-0C67-4E98-AA12-3BB397CA914A}"/>
                  </a:ext>
                </a:extLst>
              </p:cNvPr>
              <p:cNvSpPr/>
              <p:nvPr/>
            </p:nvSpPr>
            <p:spPr>
              <a:xfrm>
                <a:off x="2662211" y="185406"/>
                <a:ext cx="1167928" cy="106685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0F51A2E-6005-4DD4-810A-AB1BEA7DF028}"/>
                  </a:ext>
                </a:extLst>
              </p:cNvPr>
              <p:cNvSpPr/>
              <p:nvPr/>
            </p:nvSpPr>
            <p:spPr>
              <a:xfrm>
                <a:off x="3160582" y="602820"/>
                <a:ext cx="171187" cy="23202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330099"/>
                  </a:solidFill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88905A6-0124-4963-89E4-D76009EC0915}"/>
                </a:ext>
              </a:extLst>
            </p:cNvPr>
            <p:cNvCxnSpPr>
              <a:cxnSpLocks/>
              <a:stCxn id="95" idx="5"/>
              <a:endCxn id="122" idx="1"/>
            </p:cNvCxnSpPr>
            <p:nvPr/>
          </p:nvCxnSpPr>
          <p:spPr>
            <a:xfrm>
              <a:off x="4059716" y="2185893"/>
              <a:ext cx="1130834" cy="437623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B06CFFE-75AA-4F30-8D26-FB9D6F439A8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91080" y="1922528"/>
              <a:ext cx="3719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52126-BA56-451B-8CC0-712DA497D70B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75" y="2294982"/>
              <a:ext cx="0" cy="1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50B85B-0F0B-4EC8-A129-F004F8211423}"/>
                </a:ext>
              </a:extLst>
            </p:cNvPr>
            <p:cNvCxnSpPr>
              <a:cxnSpLocks/>
              <a:stCxn id="97" idx="3"/>
              <a:endCxn id="116" idx="7"/>
            </p:cNvCxnSpPr>
            <p:nvPr/>
          </p:nvCxnSpPr>
          <p:spPr>
            <a:xfrm flipH="1">
              <a:off x="6933472" y="2185893"/>
              <a:ext cx="1108641" cy="437623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78BAFF-F61D-4744-8CA9-5E8A9890E18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59254" y="2294333"/>
              <a:ext cx="0" cy="1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B6C047E-14F5-4979-858F-3FC9CAAC69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01336" y="4212623"/>
              <a:ext cx="1857917" cy="152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BF4F72-CF16-4BA8-9E17-2270AC15915F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75" y="4212623"/>
              <a:ext cx="1861751" cy="152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FD2EA49-8481-4877-AB42-DB668F208A27}"/>
                </a:ext>
              </a:extLst>
            </p:cNvPr>
            <p:cNvCxnSpPr>
              <a:cxnSpLocks/>
              <a:stCxn id="103" idx="6"/>
              <a:endCxn id="140" idx="2"/>
            </p:cNvCxnSpPr>
            <p:nvPr/>
          </p:nvCxnSpPr>
          <p:spPr>
            <a:xfrm flipV="1">
              <a:off x="4191080" y="3789320"/>
              <a:ext cx="403537" cy="50847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D9EE711-ED4F-4668-BC86-18427A185A38}"/>
                </a:ext>
              </a:extLst>
            </p:cNvPr>
            <p:cNvCxnSpPr>
              <a:cxnSpLocks/>
              <a:stCxn id="99" idx="2"/>
              <a:endCxn id="128" idx="6"/>
            </p:cNvCxnSpPr>
            <p:nvPr/>
          </p:nvCxnSpPr>
          <p:spPr>
            <a:xfrm flipH="1" flipV="1">
              <a:off x="7511046" y="3789320"/>
              <a:ext cx="399703" cy="50847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D5CA2BC-34A8-4800-B467-FC3F7BF2CD50}"/>
                </a:ext>
              </a:extLst>
            </p:cNvPr>
            <p:cNvCxnSpPr>
              <a:cxnSpLocks/>
              <a:stCxn id="101" idx="0"/>
              <a:endCxn id="134" idx="4"/>
            </p:cNvCxnSpPr>
            <p:nvPr/>
          </p:nvCxnSpPr>
          <p:spPr>
            <a:xfrm flipV="1">
              <a:off x="6052831" y="4946696"/>
              <a:ext cx="9180" cy="416491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AEBEBD-BCBA-4EB8-8A5D-085F4CE136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44645" y="2480387"/>
              <a:ext cx="296168" cy="12308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977E2A-F759-4A77-B84E-1502A1CA155A}"/>
                    </a:ext>
                  </a:extLst>
                </p:cNvPr>
                <p:cNvSpPr txBox="1"/>
                <p:nvPr/>
              </p:nvSpPr>
              <p:spPr>
                <a:xfrm rot="16973449">
                  <a:off x="3751936" y="2817243"/>
                  <a:ext cx="1258807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977E2A-F759-4A77-B84E-1502A1CA1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973449">
                  <a:off x="3751936" y="2817243"/>
                  <a:ext cx="1258807" cy="2950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A5409-B71C-46FE-8263-D9DD37E306E7}"/>
                    </a:ext>
                  </a:extLst>
                </p:cNvPr>
                <p:cNvSpPr txBox="1"/>
                <p:nvPr/>
              </p:nvSpPr>
              <p:spPr>
                <a:xfrm rot="20202545">
                  <a:off x="6861676" y="2149228"/>
                  <a:ext cx="1051095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E3A5409-B71C-46FE-8263-D9DD37E30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2545">
                  <a:off x="6861676" y="2149228"/>
                  <a:ext cx="1051095" cy="2950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687D222-279F-42CB-8C76-06285FB23F8B}"/>
                    </a:ext>
                  </a:extLst>
                </p:cNvPr>
                <p:cNvSpPr txBox="1"/>
                <p:nvPr/>
              </p:nvSpPr>
              <p:spPr>
                <a:xfrm rot="1294549">
                  <a:off x="4234200" y="2165653"/>
                  <a:ext cx="1047387" cy="272604"/>
                </a:xfrm>
                <a:prstGeom prst="rect">
                  <a:avLst/>
                </a:prstGeom>
                <a:noFill/>
                <a:ln>
                  <a:noFill/>
                  <a:prstDash val="dashDot"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687D222-279F-42CB-8C76-06285FB23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94549">
                  <a:off x="4234200" y="2165653"/>
                  <a:ext cx="1047387" cy="272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  <a:prstDash val="dashDot"/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E5F1D6B-EA30-4F7F-998E-FC184E4C1C79}"/>
                    </a:ext>
                  </a:extLst>
                </p:cNvPr>
                <p:cNvSpPr txBox="1"/>
                <p:nvPr/>
              </p:nvSpPr>
              <p:spPr>
                <a:xfrm rot="21169084">
                  <a:off x="3880695" y="3821411"/>
                  <a:ext cx="1047387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E5F1D6B-EA30-4F7F-998E-FC184E4C1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69084">
                  <a:off x="3880695" y="3821411"/>
                  <a:ext cx="1047387" cy="2950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E744FB5-AFCB-4D40-99D9-CF4C85053BF1}"/>
                    </a:ext>
                  </a:extLst>
                </p:cNvPr>
                <p:cNvSpPr txBox="1"/>
                <p:nvPr/>
              </p:nvSpPr>
              <p:spPr>
                <a:xfrm rot="155049">
                  <a:off x="7201771" y="3830767"/>
                  <a:ext cx="1047387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E744FB5-AFCB-4D40-99D9-CF4C85053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5049">
                  <a:off x="7201771" y="3830767"/>
                  <a:ext cx="1047387" cy="2950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A31510B-69B6-4279-B1CF-43C0C0C056E1}"/>
                    </a:ext>
                  </a:extLst>
                </p:cNvPr>
                <p:cNvSpPr txBox="1"/>
                <p:nvPr/>
              </p:nvSpPr>
              <p:spPr>
                <a:xfrm>
                  <a:off x="5827946" y="5045465"/>
                  <a:ext cx="1047387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A31510B-69B6-4279-B1CF-43C0C0C05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946" y="5045465"/>
                  <a:ext cx="1047387" cy="2950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796BB16-C64A-421A-B795-FCBD6389FE67}"/>
                    </a:ext>
                  </a:extLst>
                </p:cNvPr>
                <p:cNvSpPr txBox="1"/>
                <p:nvPr/>
              </p:nvSpPr>
              <p:spPr>
                <a:xfrm>
                  <a:off x="5546503" y="1643290"/>
                  <a:ext cx="1045878" cy="2938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𝑊𝑎𝑡𝑒𝑟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796BB16-C64A-421A-B795-FCBD6389F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03" y="1643290"/>
                  <a:ext cx="1045878" cy="2938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85C70FA-3CEC-4ADD-AC0F-0162FC5AE7A1}"/>
                    </a:ext>
                  </a:extLst>
                </p:cNvPr>
                <p:cNvSpPr txBox="1"/>
                <p:nvPr/>
              </p:nvSpPr>
              <p:spPr>
                <a:xfrm rot="16200000">
                  <a:off x="3120941" y="2721842"/>
                  <a:ext cx="950819" cy="2938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𝑊𝑎𝑡𝑒𝑟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85C70FA-3CEC-4ADD-AC0F-0162FC5AE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120941" y="2721842"/>
                  <a:ext cx="950819" cy="2938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BE4E8E1-ED03-438E-88E6-F5D555923C39}"/>
                    </a:ext>
                  </a:extLst>
                </p:cNvPr>
                <p:cNvSpPr txBox="1"/>
                <p:nvPr/>
              </p:nvSpPr>
              <p:spPr>
                <a:xfrm rot="2453266">
                  <a:off x="3941870" y="4840183"/>
                  <a:ext cx="1045878" cy="2938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𝑊𝑎𝑡𝑒𝑟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BE4E8E1-ED03-438E-88E6-F5D555923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53266">
                  <a:off x="3941870" y="4840183"/>
                  <a:ext cx="1045878" cy="2938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2C2FBF-0A58-4213-988C-21ED9BACA8FB}"/>
                    </a:ext>
                  </a:extLst>
                </p:cNvPr>
                <p:cNvSpPr txBox="1"/>
                <p:nvPr/>
              </p:nvSpPr>
              <p:spPr>
                <a:xfrm rot="19038723">
                  <a:off x="7022261" y="4906058"/>
                  <a:ext cx="1045878" cy="2938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𝐷𝐶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𝑊𝑎𝑡𝑒𝑟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2C2FBF-0A58-4213-988C-21ED9BACA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38723">
                  <a:off x="7022261" y="4906058"/>
                  <a:ext cx="1045878" cy="2938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1BE5300-7D01-4418-B425-1F01AE7861AD}"/>
                    </a:ext>
                  </a:extLst>
                </p:cNvPr>
                <p:cNvSpPr txBox="1"/>
                <p:nvPr/>
              </p:nvSpPr>
              <p:spPr>
                <a:xfrm rot="5400000">
                  <a:off x="8044049" y="2765499"/>
                  <a:ext cx="950819" cy="29386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𝑊𝑎𝑡𝑒𝑟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1BE5300-7D01-4418-B425-1F01AE786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44049" y="2765499"/>
                  <a:ext cx="950819" cy="2938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E97ABC-DD09-46C1-8EAF-B83D60FB0B3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24465" y="2450065"/>
              <a:ext cx="240645" cy="130909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C3915DB-534B-475A-8D18-BA0A8DE8679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25998" y="4225348"/>
              <a:ext cx="1147160" cy="86806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18CACD5-1F4E-461F-A4CD-1539E8814BB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345" y="4225349"/>
              <a:ext cx="1147160" cy="86806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C82A8AD-88EC-4669-94D9-0012D5CB6E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79259" y="2229200"/>
              <a:ext cx="2019267" cy="21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20A98DF-EC47-47A2-8170-DE24C055971F}"/>
                    </a:ext>
                  </a:extLst>
                </p:cNvPr>
                <p:cNvSpPr txBox="1"/>
                <p:nvPr/>
              </p:nvSpPr>
              <p:spPr>
                <a:xfrm>
                  <a:off x="5322392" y="1962456"/>
                  <a:ext cx="1384659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20A98DF-EC47-47A2-8170-DE24C0559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392" y="1962456"/>
                  <a:ext cx="1384659" cy="29508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D602963-08C7-4F27-8B20-C332B2E1D351}"/>
                    </a:ext>
                  </a:extLst>
                </p:cNvPr>
                <p:cNvSpPr txBox="1"/>
                <p:nvPr/>
              </p:nvSpPr>
              <p:spPr>
                <a:xfrm rot="4710661">
                  <a:off x="7163640" y="2890403"/>
                  <a:ext cx="1258807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D602963-08C7-4F27-8B20-C332B2E1D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10661">
                  <a:off x="7163640" y="2890403"/>
                  <a:ext cx="1258807" cy="29508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4AF96C-A3AB-45B2-884C-85FBFB576D9C}"/>
                    </a:ext>
                  </a:extLst>
                </p:cNvPr>
                <p:cNvSpPr txBox="1"/>
                <p:nvPr/>
              </p:nvSpPr>
              <p:spPr>
                <a:xfrm rot="19183223">
                  <a:off x="6491842" y="4522229"/>
                  <a:ext cx="1384659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𝐷𝐶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4AF96C-A3AB-45B2-884C-85FBFB576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83223">
                  <a:off x="6491842" y="4522229"/>
                  <a:ext cx="1384659" cy="29508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5453708-0C1A-41D1-8E03-155F1CDC13A2}"/>
                    </a:ext>
                  </a:extLst>
                </p:cNvPr>
                <p:cNvSpPr txBox="1"/>
                <p:nvPr/>
              </p:nvSpPr>
              <p:spPr>
                <a:xfrm rot="2316659">
                  <a:off x="4365789" y="4580847"/>
                  <a:ext cx="1384659" cy="29508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20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𝑏𝑖𝑛𝑑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5453708-0C1A-41D1-8E03-155F1CDC1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16659">
                  <a:off x="4365789" y="4580847"/>
                  <a:ext cx="1384659" cy="29508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96C17B9-3322-4BF5-8368-C8A8C8100217}"/>
                </a:ext>
              </a:extLst>
            </p:cNvPr>
            <p:cNvSpPr txBox="1"/>
            <p:nvPr/>
          </p:nvSpPr>
          <p:spPr>
            <a:xfrm>
              <a:off x="1975701" y="1707055"/>
              <a:ext cx="12801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330099"/>
                  </a:solidFill>
                  <a:cs typeface="Calibri"/>
                </a:rPr>
                <a:t>Compound 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CD9C2B-CC38-48BD-B5E5-B8AB94CA1AD7}"/>
                </a:ext>
              </a:extLst>
            </p:cNvPr>
            <p:cNvSpPr txBox="1"/>
            <p:nvPr/>
          </p:nvSpPr>
          <p:spPr>
            <a:xfrm>
              <a:off x="1974696" y="3711228"/>
              <a:ext cx="12801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cs typeface="Calibri"/>
                </a:rPr>
                <a:t>Compound B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9CD8C0-12FF-4FB8-95AF-09E3A4724664}"/>
                </a:ext>
              </a:extLst>
            </p:cNvPr>
            <p:cNvSpPr txBox="1"/>
            <p:nvPr/>
          </p:nvSpPr>
          <p:spPr>
            <a:xfrm>
              <a:off x="5454079" y="6049870"/>
              <a:ext cx="12801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ED7D31"/>
                  </a:solidFill>
                  <a:cs typeface="Calibri"/>
                </a:rPr>
                <a:t>Compound C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A3EB21A-5490-48E9-9A8A-D22C0347DC84}"/>
                </a:ext>
              </a:extLst>
            </p:cNvPr>
            <p:cNvSpPr txBox="1"/>
            <p:nvPr/>
          </p:nvSpPr>
          <p:spPr>
            <a:xfrm>
              <a:off x="8833376" y="3711229"/>
              <a:ext cx="12801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660000"/>
                  </a:solidFill>
                  <a:cs typeface="Calibri"/>
                </a:rPr>
                <a:t>Compound D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4BDD35-5703-4A9D-9625-B7C1A12C0A44}"/>
                </a:ext>
              </a:extLst>
            </p:cNvPr>
            <p:cNvSpPr txBox="1"/>
            <p:nvPr/>
          </p:nvSpPr>
          <p:spPr>
            <a:xfrm>
              <a:off x="8835134" y="1793589"/>
              <a:ext cx="128016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B6CEE6"/>
                  </a:solidFill>
                  <a:cs typeface="Calibri"/>
                </a:rPr>
                <a:t>Compound 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554DB9-E3F9-4E4B-BB27-E64771A3DF0F}"/>
                </a:ext>
              </a:extLst>
            </p:cNvPr>
            <p:cNvSpPr txBox="1"/>
            <p:nvPr/>
          </p:nvSpPr>
          <p:spPr>
            <a:xfrm>
              <a:off x="3381776" y="3902987"/>
              <a:ext cx="707907" cy="2843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Water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1CE021-1D04-4E25-84D3-10F432D56EBC}"/>
                </a:ext>
              </a:extLst>
            </p:cNvPr>
            <p:cNvSpPr txBox="1"/>
            <p:nvPr/>
          </p:nvSpPr>
          <p:spPr>
            <a:xfrm>
              <a:off x="5701702" y="5823764"/>
              <a:ext cx="707907" cy="2843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Water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35032B3-74E6-40A1-8E41-3A01338F40CF}"/>
                </a:ext>
              </a:extLst>
            </p:cNvPr>
            <p:cNvSpPr txBox="1"/>
            <p:nvPr/>
          </p:nvSpPr>
          <p:spPr>
            <a:xfrm>
              <a:off x="3375689" y="2006311"/>
              <a:ext cx="707907" cy="2843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Water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07C2AAF-F626-414B-AB3C-7169016AD691}"/>
                </a:ext>
              </a:extLst>
            </p:cNvPr>
            <p:cNvSpPr txBox="1"/>
            <p:nvPr/>
          </p:nvSpPr>
          <p:spPr>
            <a:xfrm>
              <a:off x="8001007" y="3908120"/>
              <a:ext cx="707907" cy="2843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Water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26F3F-196C-43AA-BA5B-FED351F6486D}"/>
                </a:ext>
              </a:extLst>
            </p:cNvPr>
            <p:cNvSpPr txBox="1"/>
            <p:nvPr/>
          </p:nvSpPr>
          <p:spPr>
            <a:xfrm>
              <a:off x="8023716" y="2015285"/>
              <a:ext cx="662490" cy="2843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Water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79CC46F-F3BF-4F23-8E07-EF943E29B26B}"/>
                    </a:ext>
                  </a:extLst>
                </p:cNvPr>
                <p:cNvSpPr txBox="1"/>
                <p:nvPr/>
              </p:nvSpPr>
              <p:spPr>
                <a:xfrm rot="651027">
                  <a:off x="5013928" y="3220409"/>
                  <a:ext cx="1045878" cy="3125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𝑐𝑜𝑚𝑝𝑙𝑒𝑥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79CC46F-F3BF-4F23-8E07-EF943E29B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51027">
                  <a:off x="5013928" y="3220409"/>
                  <a:ext cx="1045878" cy="31258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D953972-42C4-4A88-BBB0-F5280AA796FD}"/>
                    </a:ext>
                  </a:extLst>
                </p:cNvPr>
                <p:cNvSpPr txBox="1"/>
                <p:nvPr/>
              </p:nvSpPr>
              <p:spPr>
                <a:xfrm rot="5400000">
                  <a:off x="5603120" y="3161710"/>
                  <a:ext cx="950819" cy="3125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𝑐𝑜𝑚𝑝𝑙𝑒𝑥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D953972-42C4-4A88-BBB0-F5280AA79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603120" y="3161710"/>
                  <a:ext cx="950819" cy="31258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8C710C3-E519-4C25-890E-CCFE38DDD794}"/>
                    </a:ext>
                  </a:extLst>
                </p:cNvPr>
                <p:cNvSpPr txBox="1"/>
                <p:nvPr/>
              </p:nvSpPr>
              <p:spPr>
                <a:xfrm rot="20791921">
                  <a:off x="6102067" y="3181142"/>
                  <a:ext cx="1045878" cy="3125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𝑐𝑜𝑚𝑝𝑙𝑒𝑥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8C710C3-E519-4C25-890E-CCFE38DDD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91921">
                  <a:off x="6102067" y="3181142"/>
                  <a:ext cx="1045878" cy="3125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794B2A2-69DB-469D-9B5E-F37C9860877D}"/>
                    </a:ext>
                  </a:extLst>
                </p:cNvPr>
                <p:cNvSpPr txBox="1"/>
                <p:nvPr/>
              </p:nvSpPr>
              <p:spPr>
                <a:xfrm>
                  <a:off x="5329249" y="3918113"/>
                  <a:ext cx="1045878" cy="3125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𝑐𝑜𝑚𝑝𝑙𝑒𝑥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794B2A2-69DB-469D-9B5E-F37C98608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249" y="3918113"/>
                  <a:ext cx="1045878" cy="3125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132F501-EC8B-4EE9-AAC3-79515372FD41}"/>
                    </a:ext>
                  </a:extLst>
                </p:cNvPr>
                <p:cNvSpPr txBox="1"/>
                <p:nvPr/>
              </p:nvSpPr>
              <p:spPr>
                <a:xfrm>
                  <a:off x="5800606" y="3840998"/>
                  <a:ext cx="1045878" cy="312586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0" dirty="0" smtClean="0"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𝐷𝐶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𝑐𝑜𝑚𝑝𝑙𝑒𝑥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132F501-EC8B-4EE9-AAC3-79515372F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606" y="3840998"/>
                  <a:ext cx="1045878" cy="3125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10823F-C0DF-439E-98A0-38A66E9F7533}"/>
                </a:ext>
              </a:extLst>
            </p:cNvPr>
            <p:cNvGrpSpPr/>
            <p:nvPr/>
          </p:nvGrpSpPr>
          <p:grpSpPr>
            <a:xfrm>
              <a:off x="5059185" y="2514428"/>
              <a:ext cx="897010" cy="744910"/>
              <a:chOff x="5059185" y="2514428"/>
              <a:chExt cx="897010" cy="744910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0388224-6475-49E2-8E67-4AFEB9DA791A}"/>
                  </a:ext>
                </a:extLst>
              </p:cNvPr>
              <p:cNvSpPr/>
              <p:nvPr/>
            </p:nvSpPr>
            <p:spPr>
              <a:xfrm>
                <a:off x="5059185" y="2514428"/>
                <a:ext cx="897010" cy="7449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60E6E1A-E396-4716-AD1D-B535FF0A2089}"/>
                  </a:ext>
                </a:extLst>
              </p:cNvPr>
              <p:cNvSpPr/>
              <p:nvPr/>
            </p:nvSpPr>
            <p:spPr>
              <a:xfrm>
                <a:off x="5138972" y="2600946"/>
                <a:ext cx="734448" cy="588438"/>
              </a:xfrm>
              <a:custGeom>
                <a:avLst/>
                <a:gdLst>
                  <a:gd name="connsiteX0" fmla="*/ 367224 w 734448"/>
                  <a:gd name="connsiteY0" fmla="*/ 0 h 588438"/>
                  <a:gd name="connsiteX1" fmla="*/ 734448 w 734448"/>
                  <a:gd name="connsiteY1" fmla="*/ 160305 h 588438"/>
                  <a:gd name="connsiteX2" fmla="*/ 572543 w 734448"/>
                  <a:gd name="connsiteY2" fmla="*/ 293233 h 588438"/>
                  <a:gd name="connsiteX3" fmla="*/ 556422 w 734448"/>
                  <a:gd name="connsiteY3" fmla="*/ 297052 h 588438"/>
                  <a:gd name="connsiteX4" fmla="*/ 613825 w 734448"/>
                  <a:gd name="connsiteY4" fmla="*/ 314782 h 588438"/>
                  <a:gd name="connsiteX5" fmla="*/ 716316 w 734448"/>
                  <a:gd name="connsiteY5" fmla="*/ 428134 h 588438"/>
                  <a:gd name="connsiteX6" fmla="*/ 366390 w 734448"/>
                  <a:gd name="connsiteY6" fmla="*/ 588438 h 588438"/>
                  <a:gd name="connsiteX7" fmla="*/ 16464 w 734448"/>
                  <a:gd name="connsiteY7" fmla="*/ 428134 h 588438"/>
                  <a:gd name="connsiteX8" fmla="*/ 118955 w 734448"/>
                  <a:gd name="connsiteY8" fmla="*/ 314782 h 588438"/>
                  <a:gd name="connsiteX9" fmla="*/ 177083 w 734448"/>
                  <a:gd name="connsiteY9" fmla="*/ 296829 h 588438"/>
                  <a:gd name="connsiteX10" fmla="*/ 161906 w 734448"/>
                  <a:gd name="connsiteY10" fmla="*/ 293233 h 588438"/>
                  <a:gd name="connsiteX11" fmla="*/ 0 w 734448"/>
                  <a:gd name="connsiteY11" fmla="*/ 160305 h 588438"/>
                  <a:gd name="connsiteX12" fmla="*/ 367224 w 734448"/>
                  <a:gd name="connsiteY12" fmla="*/ 0 h 58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4448" h="588438">
                    <a:moveTo>
                      <a:pt x="367224" y="0"/>
                    </a:moveTo>
                    <a:cubicBezTo>
                      <a:pt x="570036" y="0"/>
                      <a:pt x="734448" y="71771"/>
                      <a:pt x="734448" y="160305"/>
                    </a:cubicBezTo>
                    <a:cubicBezTo>
                      <a:pt x="734448" y="215639"/>
                      <a:pt x="670225" y="264424"/>
                      <a:pt x="572543" y="293233"/>
                    </a:cubicBezTo>
                    <a:lnTo>
                      <a:pt x="556422" y="297052"/>
                    </a:lnTo>
                    <a:lnTo>
                      <a:pt x="613825" y="314782"/>
                    </a:lnTo>
                    <a:cubicBezTo>
                      <a:pt x="677150" y="343792"/>
                      <a:pt x="716316" y="383868"/>
                      <a:pt x="716316" y="428134"/>
                    </a:cubicBezTo>
                    <a:cubicBezTo>
                      <a:pt x="716316" y="516667"/>
                      <a:pt x="559649" y="588438"/>
                      <a:pt x="366390" y="588438"/>
                    </a:cubicBezTo>
                    <a:cubicBezTo>
                      <a:pt x="173131" y="588438"/>
                      <a:pt x="16464" y="516667"/>
                      <a:pt x="16464" y="428134"/>
                    </a:cubicBezTo>
                    <a:cubicBezTo>
                      <a:pt x="16464" y="383868"/>
                      <a:pt x="55631" y="343792"/>
                      <a:pt x="118955" y="314782"/>
                    </a:cubicBezTo>
                    <a:lnTo>
                      <a:pt x="177083" y="296829"/>
                    </a:lnTo>
                    <a:lnTo>
                      <a:pt x="161906" y="293233"/>
                    </a:lnTo>
                    <a:cubicBezTo>
                      <a:pt x="64224" y="264424"/>
                      <a:pt x="0" y="215639"/>
                      <a:pt x="0" y="160305"/>
                    </a:cubicBezTo>
                    <a:cubicBezTo>
                      <a:pt x="0" y="71771"/>
                      <a:pt x="164412" y="0"/>
                      <a:pt x="367224" y="0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E03B380-818C-4CD8-9215-7CD9602A10BC}"/>
                  </a:ext>
                </a:extLst>
              </p:cNvPr>
              <p:cNvSpPr/>
              <p:nvPr/>
            </p:nvSpPr>
            <p:spPr>
              <a:xfrm>
                <a:off x="5357443" y="2670900"/>
                <a:ext cx="131478" cy="16201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5AB436C-5A44-4563-A731-7D4023BDFD8E}"/>
                  </a:ext>
                </a:extLst>
              </p:cNvPr>
              <p:cNvSpPr txBox="1"/>
              <p:nvPr/>
            </p:nvSpPr>
            <p:spPr>
              <a:xfrm>
                <a:off x="5147381" y="2921554"/>
                <a:ext cx="707908" cy="2843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Calibri"/>
                  </a:rPr>
                  <a:t>Protein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09C8D8-4B58-4CB7-AD44-5AB73D02B31D}"/>
                </a:ext>
              </a:extLst>
            </p:cNvPr>
            <p:cNvGrpSpPr/>
            <p:nvPr/>
          </p:nvGrpSpPr>
          <p:grpSpPr>
            <a:xfrm>
              <a:off x="6167825" y="2514428"/>
              <a:ext cx="897010" cy="744910"/>
              <a:chOff x="6167825" y="2514428"/>
              <a:chExt cx="897010" cy="74491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F716B1A-5357-4031-AAEF-159162A76A01}"/>
                  </a:ext>
                </a:extLst>
              </p:cNvPr>
              <p:cNvSpPr/>
              <p:nvPr/>
            </p:nvSpPr>
            <p:spPr>
              <a:xfrm>
                <a:off x="6167825" y="2514428"/>
                <a:ext cx="897010" cy="7449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41C57CD-A90C-48FE-B2CC-81E8C097AC0F}"/>
                  </a:ext>
                </a:extLst>
              </p:cNvPr>
              <p:cNvSpPr/>
              <p:nvPr/>
            </p:nvSpPr>
            <p:spPr>
              <a:xfrm>
                <a:off x="6247684" y="2600946"/>
                <a:ext cx="734448" cy="588438"/>
              </a:xfrm>
              <a:custGeom>
                <a:avLst/>
                <a:gdLst>
                  <a:gd name="connsiteX0" fmla="*/ 367224 w 734448"/>
                  <a:gd name="connsiteY0" fmla="*/ 0 h 588438"/>
                  <a:gd name="connsiteX1" fmla="*/ 734448 w 734448"/>
                  <a:gd name="connsiteY1" fmla="*/ 160304 h 588438"/>
                  <a:gd name="connsiteX2" fmla="*/ 572543 w 734448"/>
                  <a:gd name="connsiteY2" fmla="*/ 293231 h 588438"/>
                  <a:gd name="connsiteX3" fmla="*/ 556377 w 734448"/>
                  <a:gd name="connsiteY3" fmla="*/ 297061 h 588438"/>
                  <a:gd name="connsiteX4" fmla="*/ 613753 w 734448"/>
                  <a:gd name="connsiteY4" fmla="*/ 314782 h 588438"/>
                  <a:gd name="connsiteX5" fmla="*/ 716244 w 734448"/>
                  <a:gd name="connsiteY5" fmla="*/ 428134 h 588438"/>
                  <a:gd name="connsiteX6" fmla="*/ 366318 w 734448"/>
                  <a:gd name="connsiteY6" fmla="*/ 588438 h 588438"/>
                  <a:gd name="connsiteX7" fmla="*/ 16392 w 734448"/>
                  <a:gd name="connsiteY7" fmla="*/ 428134 h 588438"/>
                  <a:gd name="connsiteX8" fmla="*/ 118883 w 734448"/>
                  <a:gd name="connsiteY8" fmla="*/ 314782 h 588438"/>
                  <a:gd name="connsiteX9" fmla="*/ 177046 w 734448"/>
                  <a:gd name="connsiteY9" fmla="*/ 296818 h 588438"/>
                  <a:gd name="connsiteX10" fmla="*/ 161906 w 734448"/>
                  <a:gd name="connsiteY10" fmla="*/ 293231 h 588438"/>
                  <a:gd name="connsiteX11" fmla="*/ 0 w 734448"/>
                  <a:gd name="connsiteY11" fmla="*/ 160304 h 588438"/>
                  <a:gd name="connsiteX12" fmla="*/ 367224 w 734448"/>
                  <a:gd name="connsiteY12" fmla="*/ 0 h 58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4448" h="588438">
                    <a:moveTo>
                      <a:pt x="367224" y="0"/>
                    </a:moveTo>
                    <a:cubicBezTo>
                      <a:pt x="570036" y="0"/>
                      <a:pt x="734448" y="71771"/>
                      <a:pt x="734448" y="160304"/>
                    </a:cubicBezTo>
                    <a:cubicBezTo>
                      <a:pt x="734448" y="215637"/>
                      <a:pt x="670225" y="264422"/>
                      <a:pt x="572543" y="293231"/>
                    </a:cubicBezTo>
                    <a:lnTo>
                      <a:pt x="556377" y="297061"/>
                    </a:lnTo>
                    <a:lnTo>
                      <a:pt x="613753" y="314782"/>
                    </a:lnTo>
                    <a:cubicBezTo>
                      <a:pt x="677077" y="343792"/>
                      <a:pt x="716244" y="383868"/>
                      <a:pt x="716244" y="428134"/>
                    </a:cubicBezTo>
                    <a:cubicBezTo>
                      <a:pt x="716244" y="516667"/>
                      <a:pt x="559577" y="588438"/>
                      <a:pt x="366318" y="588438"/>
                    </a:cubicBezTo>
                    <a:cubicBezTo>
                      <a:pt x="173059" y="588438"/>
                      <a:pt x="16392" y="516667"/>
                      <a:pt x="16392" y="428134"/>
                    </a:cubicBezTo>
                    <a:cubicBezTo>
                      <a:pt x="16392" y="383868"/>
                      <a:pt x="55559" y="343792"/>
                      <a:pt x="118883" y="314782"/>
                    </a:cubicBezTo>
                    <a:lnTo>
                      <a:pt x="177046" y="296818"/>
                    </a:lnTo>
                    <a:lnTo>
                      <a:pt x="161906" y="293231"/>
                    </a:lnTo>
                    <a:cubicBezTo>
                      <a:pt x="64224" y="264422"/>
                      <a:pt x="0" y="215637"/>
                      <a:pt x="0" y="160304"/>
                    </a:cubicBezTo>
                    <a:cubicBezTo>
                      <a:pt x="0" y="71771"/>
                      <a:pt x="164412" y="0"/>
                      <a:pt x="367224" y="0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C2A53C0-90AE-4B39-A653-6A4570DECF18}"/>
                  </a:ext>
                </a:extLst>
              </p:cNvPr>
              <p:cNvSpPr/>
              <p:nvPr/>
            </p:nvSpPr>
            <p:spPr>
              <a:xfrm>
                <a:off x="6466083" y="2670900"/>
                <a:ext cx="131478" cy="16201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681D3B6-93DF-4B60-8170-78EAC725AD54}"/>
                  </a:ext>
                </a:extLst>
              </p:cNvPr>
              <p:cNvSpPr txBox="1"/>
              <p:nvPr/>
            </p:nvSpPr>
            <p:spPr>
              <a:xfrm>
                <a:off x="6256021" y="2921554"/>
                <a:ext cx="707908" cy="2843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Calibri"/>
                  </a:rPr>
                  <a:t>Protein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1D7F18F-A711-4829-8A07-9F34D408321F}"/>
                </a:ext>
              </a:extLst>
            </p:cNvPr>
            <p:cNvGrpSpPr/>
            <p:nvPr/>
          </p:nvGrpSpPr>
          <p:grpSpPr>
            <a:xfrm>
              <a:off x="6618625" y="3416865"/>
              <a:ext cx="892421" cy="744910"/>
              <a:chOff x="6618625" y="3416865"/>
              <a:chExt cx="892421" cy="74491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FEE2B0A-C5F6-4CF5-A161-1E1657B6FF02}"/>
                  </a:ext>
                </a:extLst>
              </p:cNvPr>
              <p:cNvSpPr/>
              <p:nvPr/>
            </p:nvSpPr>
            <p:spPr>
              <a:xfrm>
                <a:off x="6618625" y="3416865"/>
                <a:ext cx="892421" cy="7449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BDD7B9B6-6A7E-4D3A-9462-369251B1EF1C}"/>
                  </a:ext>
                </a:extLst>
              </p:cNvPr>
              <p:cNvSpPr/>
              <p:nvPr/>
            </p:nvSpPr>
            <p:spPr>
              <a:xfrm>
                <a:off x="6698077" y="3503383"/>
                <a:ext cx="730690" cy="588438"/>
              </a:xfrm>
              <a:custGeom>
                <a:avLst/>
                <a:gdLst>
                  <a:gd name="connsiteX0" fmla="*/ 365345 w 730690"/>
                  <a:gd name="connsiteY0" fmla="*/ 0 h 588438"/>
                  <a:gd name="connsiteX1" fmla="*/ 730690 w 730690"/>
                  <a:gd name="connsiteY1" fmla="*/ 160304 h 588438"/>
                  <a:gd name="connsiteX2" fmla="*/ 569613 w 730690"/>
                  <a:gd name="connsiteY2" fmla="*/ 293231 h 588438"/>
                  <a:gd name="connsiteX3" fmla="*/ 553530 w 730690"/>
                  <a:gd name="connsiteY3" fmla="*/ 297061 h 588438"/>
                  <a:gd name="connsiteX4" fmla="*/ 610612 w 730690"/>
                  <a:gd name="connsiteY4" fmla="*/ 314782 h 588438"/>
                  <a:gd name="connsiteX5" fmla="*/ 712578 w 730690"/>
                  <a:gd name="connsiteY5" fmla="*/ 428134 h 588438"/>
                  <a:gd name="connsiteX6" fmla="*/ 364443 w 730690"/>
                  <a:gd name="connsiteY6" fmla="*/ 588438 h 588438"/>
                  <a:gd name="connsiteX7" fmla="*/ 16308 w 730690"/>
                  <a:gd name="connsiteY7" fmla="*/ 428134 h 588438"/>
                  <a:gd name="connsiteX8" fmla="*/ 118275 w 730690"/>
                  <a:gd name="connsiteY8" fmla="*/ 314782 h 588438"/>
                  <a:gd name="connsiteX9" fmla="*/ 176140 w 730690"/>
                  <a:gd name="connsiteY9" fmla="*/ 296818 h 588438"/>
                  <a:gd name="connsiteX10" fmla="*/ 161078 w 730690"/>
                  <a:gd name="connsiteY10" fmla="*/ 293231 h 588438"/>
                  <a:gd name="connsiteX11" fmla="*/ 0 w 730690"/>
                  <a:gd name="connsiteY11" fmla="*/ 160304 h 588438"/>
                  <a:gd name="connsiteX12" fmla="*/ 365345 w 730690"/>
                  <a:gd name="connsiteY12" fmla="*/ 0 h 58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690" h="588438">
                    <a:moveTo>
                      <a:pt x="365345" y="0"/>
                    </a:moveTo>
                    <a:cubicBezTo>
                      <a:pt x="567119" y="0"/>
                      <a:pt x="730690" y="71771"/>
                      <a:pt x="730690" y="160304"/>
                    </a:cubicBezTo>
                    <a:cubicBezTo>
                      <a:pt x="730690" y="215637"/>
                      <a:pt x="666795" y="264422"/>
                      <a:pt x="569613" y="293231"/>
                    </a:cubicBezTo>
                    <a:lnTo>
                      <a:pt x="553530" y="297061"/>
                    </a:lnTo>
                    <a:lnTo>
                      <a:pt x="610612" y="314782"/>
                    </a:lnTo>
                    <a:cubicBezTo>
                      <a:pt x="673612" y="343792"/>
                      <a:pt x="712578" y="383868"/>
                      <a:pt x="712578" y="428134"/>
                    </a:cubicBezTo>
                    <a:cubicBezTo>
                      <a:pt x="712578" y="516667"/>
                      <a:pt x="556713" y="588438"/>
                      <a:pt x="364443" y="588438"/>
                    </a:cubicBezTo>
                    <a:cubicBezTo>
                      <a:pt x="172173" y="588438"/>
                      <a:pt x="16308" y="516667"/>
                      <a:pt x="16308" y="428134"/>
                    </a:cubicBezTo>
                    <a:cubicBezTo>
                      <a:pt x="16308" y="383868"/>
                      <a:pt x="55275" y="343792"/>
                      <a:pt x="118275" y="314782"/>
                    </a:cubicBezTo>
                    <a:lnTo>
                      <a:pt x="176140" y="296818"/>
                    </a:lnTo>
                    <a:lnTo>
                      <a:pt x="161078" y="293231"/>
                    </a:lnTo>
                    <a:cubicBezTo>
                      <a:pt x="63895" y="264422"/>
                      <a:pt x="0" y="215637"/>
                      <a:pt x="0" y="160304"/>
                    </a:cubicBezTo>
                    <a:cubicBezTo>
                      <a:pt x="0" y="71771"/>
                      <a:pt x="163571" y="0"/>
                      <a:pt x="365345" y="0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BD3A736-ABAF-4030-AD0F-F87D5695321E}"/>
                  </a:ext>
                </a:extLst>
              </p:cNvPr>
              <p:cNvSpPr/>
              <p:nvPr/>
            </p:nvSpPr>
            <p:spPr>
              <a:xfrm>
                <a:off x="6915358" y="3573337"/>
                <a:ext cx="130805" cy="16201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2248B1-87E1-4550-BC60-5736439CDAFF}"/>
                  </a:ext>
                </a:extLst>
              </p:cNvPr>
              <p:cNvSpPr txBox="1"/>
              <p:nvPr/>
            </p:nvSpPr>
            <p:spPr>
              <a:xfrm>
                <a:off x="6706371" y="3823991"/>
                <a:ext cx="704285" cy="2843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Calibri"/>
                  </a:rPr>
                  <a:t>Protein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3F62B7-DC43-4A0D-A43C-1F234C7A2A3E}"/>
                </a:ext>
              </a:extLst>
            </p:cNvPr>
            <p:cNvGrpSpPr/>
            <p:nvPr/>
          </p:nvGrpSpPr>
          <p:grpSpPr>
            <a:xfrm>
              <a:off x="4594617" y="3416865"/>
              <a:ext cx="897010" cy="744910"/>
              <a:chOff x="4594617" y="3416865"/>
              <a:chExt cx="897010" cy="74491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81476ED-D9B8-469B-81B7-54BE064F3A1B}"/>
                  </a:ext>
                </a:extLst>
              </p:cNvPr>
              <p:cNvSpPr/>
              <p:nvPr/>
            </p:nvSpPr>
            <p:spPr>
              <a:xfrm>
                <a:off x="4594617" y="3416865"/>
                <a:ext cx="897010" cy="7449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881A695-3C91-4D6A-B077-13DCA4DEA93A}"/>
                  </a:ext>
                </a:extLst>
              </p:cNvPr>
              <p:cNvSpPr/>
              <p:nvPr/>
            </p:nvSpPr>
            <p:spPr>
              <a:xfrm>
                <a:off x="4674476" y="3503383"/>
                <a:ext cx="734448" cy="588438"/>
              </a:xfrm>
              <a:custGeom>
                <a:avLst/>
                <a:gdLst>
                  <a:gd name="connsiteX0" fmla="*/ 367224 w 734448"/>
                  <a:gd name="connsiteY0" fmla="*/ 0 h 588438"/>
                  <a:gd name="connsiteX1" fmla="*/ 734448 w 734448"/>
                  <a:gd name="connsiteY1" fmla="*/ 160304 h 588438"/>
                  <a:gd name="connsiteX2" fmla="*/ 572543 w 734448"/>
                  <a:gd name="connsiteY2" fmla="*/ 293231 h 588438"/>
                  <a:gd name="connsiteX3" fmla="*/ 556377 w 734448"/>
                  <a:gd name="connsiteY3" fmla="*/ 297061 h 588438"/>
                  <a:gd name="connsiteX4" fmla="*/ 613753 w 734448"/>
                  <a:gd name="connsiteY4" fmla="*/ 314782 h 588438"/>
                  <a:gd name="connsiteX5" fmla="*/ 716244 w 734448"/>
                  <a:gd name="connsiteY5" fmla="*/ 428134 h 588438"/>
                  <a:gd name="connsiteX6" fmla="*/ 366318 w 734448"/>
                  <a:gd name="connsiteY6" fmla="*/ 588438 h 588438"/>
                  <a:gd name="connsiteX7" fmla="*/ 16392 w 734448"/>
                  <a:gd name="connsiteY7" fmla="*/ 428134 h 588438"/>
                  <a:gd name="connsiteX8" fmla="*/ 118883 w 734448"/>
                  <a:gd name="connsiteY8" fmla="*/ 314782 h 588438"/>
                  <a:gd name="connsiteX9" fmla="*/ 177046 w 734448"/>
                  <a:gd name="connsiteY9" fmla="*/ 296818 h 588438"/>
                  <a:gd name="connsiteX10" fmla="*/ 161906 w 734448"/>
                  <a:gd name="connsiteY10" fmla="*/ 293231 h 588438"/>
                  <a:gd name="connsiteX11" fmla="*/ 0 w 734448"/>
                  <a:gd name="connsiteY11" fmla="*/ 160304 h 588438"/>
                  <a:gd name="connsiteX12" fmla="*/ 367224 w 734448"/>
                  <a:gd name="connsiteY12" fmla="*/ 0 h 58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4448" h="588438">
                    <a:moveTo>
                      <a:pt x="367224" y="0"/>
                    </a:moveTo>
                    <a:cubicBezTo>
                      <a:pt x="570036" y="0"/>
                      <a:pt x="734448" y="71771"/>
                      <a:pt x="734448" y="160304"/>
                    </a:cubicBezTo>
                    <a:cubicBezTo>
                      <a:pt x="734448" y="215637"/>
                      <a:pt x="670225" y="264422"/>
                      <a:pt x="572543" y="293231"/>
                    </a:cubicBezTo>
                    <a:lnTo>
                      <a:pt x="556377" y="297061"/>
                    </a:lnTo>
                    <a:lnTo>
                      <a:pt x="613753" y="314782"/>
                    </a:lnTo>
                    <a:cubicBezTo>
                      <a:pt x="677077" y="343792"/>
                      <a:pt x="716244" y="383868"/>
                      <a:pt x="716244" y="428134"/>
                    </a:cubicBezTo>
                    <a:cubicBezTo>
                      <a:pt x="716244" y="516667"/>
                      <a:pt x="559577" y="588438"/>
                      <a:pt x="366318" y="588438"/>
                    </a:cubicBezTo>
                    <a:cubicBezTo>
                      <a:pt x="173059" y="588438"/>
                      <a:pt x="16392" y="516667"/>
                      <a:pt x="16392" y="428134"/>
                    </a:cubicBezTo>
                    <a:cubicBezTo>
                      <a:pt x="16392" y="383868"/>
                      <a:pt x="55559" y="343792"/>
                      <a:pt x="118883" y="314782"/>
                    </a:cubicBezTo>
                    <a:lnTo>
                      <a:pt x="177046" y="296818"/>
                    </a:lnTo>
                    <a:lnTo>
                      <a:pt x="161906" y="293231"/>
                    </a:lnTo>
                    <a:cubicBezTo>
                      <a:pt x="64224" y="264422"/>
                      <a:pt x="0" y="215637"/>
                      <a:pt x="0" y="160304"/>
                    </a:cubicBezTo>
                    <a:cubicBezTo>
                      <a:pt x="0" y="71771"/>
                      <a:pt x="164412" y="0"/>
                      <a:pt x="367224" y="0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32433D-A5E6-439D-A420-D4EA183739A9}"/>
                  </a:ext>
                </a:extLst>
              </p:cNvPr>
              <p:cNvSpPr/>
              <p:nvPr/>
            </p:nvSpPr>
            <p:spPr>
              <a:xfrm>
                <a:off x="4892875" y="3573337"/>
                <a:ext cx="131478" cy="16201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2FD4F32-A9F9-4820-8783-1F18626BC9AE}"/>
                  </a:ext>
                </a:extLst>
              </p:cNvPr>
              <p:cNvSpPr txBox="1"/>
              <p:nvPr/>
            </p:nvSpPr>
            <p:spPr>
              <a:xfrm>
                <a:off x="4682813" y="3823991"/>
                <a:ext cx="707908" cy="2843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Calibri"/>
                  </a:rPr>
                  <a:t>Protein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896404D-87CD-42A6-93F9-1B8C4675246E}"/>
                </a:ext>
              </a:extLst>
            </p:cNvPr>
            <p:cNvGrpSpPr/>
            <p:nvPr/>
          </p:nvGrpSpPr>
          <p:grpSpPr>
            <a:xfrm>
              <a:off x="5613506" y="4201786"/>
              <a:ext cx="897010" cy="744910"/>
              <a:chOff x="5613506" y="4201786"/>
              <a:chExt cx="897010" cy="744910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5494F11-15D9-42F1-BD7A-879F44B5279D}"/>
                  </a:ext>
                </a:extLst>
              </p:cNvPr>
              <p:cNvSpPr/>
              <p:nvPr/>
            </p:nvSpPr>
            <p:spPr>
              <a:xfrm>
                <a:off x="5613506" y="4201786"/>
                <a:ext cx="897010" cy="7449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D54B22-2ED6-4717-B88A-C153DC7CD6E0}"/>
                  </a:ext>
                </a:extLst>
              </p:cNvPr>
              <p:cNvSpPr/>
              <p:nvPr/>
            </p:nvSpPr>
            <p:spPr>
              <a:xfrm>
                <a:off x="5693365" y="4288304"/>
                <a:ext cx="734448" cy="588438"/>
              </a:xfrm>
              <a:custGeom>
                <a:avLst/>
                <a:gdLst>
                  <a:gd name="connsiteX0" fmla="*/ 367224 w 734448"/>
                  <a:gd name="connsiteY0" fmla="*/ 0 h 588438"/>
                  <a:gd name="connsiteX1" fmla="*/ 734448 w 734448"/>
                  <a:gd name="connsiteY1" fmla="*/ 160304 h 588438"/>
                  <a:gd name="connsiteX2" fmla="*/ 572543 w 734448"/>
                  <a:gd name="connsiteY2" fmla="*/ 293231 h 588438"/>
                  <a:gd name="connsiteX3" fmla="*/ 556377 w 734448"/>
                  <a:gd name="connsiteY3" fmla="*/ 297061 h 588438"/>
                  <a:gd name="connsiteX4" fmla="*/ 613753 w 734448"/>
                  <a:gd name="connsiteY4" fmla="*/ 314782 h 588438"/>
                  <a:gd name="connsiteX5" fmla="*/ 716244 w 734448"/>
                  <a:gd name="connsiteY5" fmla="*/ 428134 h 588438"/>
                  <a:gd name="connsiteX6" fmla="*/ 366318 w 734448"/>
                  <a:gd name="connsiteY6" fmla="*/ 588438 h 588438"/>
                  <a:gd name="connsiteX7" fmla="*/ 16392 w 734448"/>
                  <a:gd name="connsiteY7" fmla="*/ 428134 h 588438"/>
                  <a:gd name="connsiteX8" fmla="*/ 118883 w 734448"/>
                  <a:gd name="connsiteY8" fmla="*/ 314782 h 588438"/>
                  <a:gd name="connsiteX9" fmla="*/ 177046 w 734448"/>
                  <a:gd name="connsiteY9" fmla="*/ 296818 h 588438"/>
                  <a:gd name="connsiteX10" fmla="*/ 161906 w 734448"/>
                  <a:gd name="connsiteY10" fmla="*/ 293231 h 588438"/>
                  <a:gd name="connsiteX11" fmla="*/ 0 w 734448"/>
                  <a:gd name="connsiteY11" fmla="*/ 160304 h 588438"/>
                  <a:gd name="connsiteX12" fmla="*/ 367224 w 734448"/>
                  <a:gd name="connsiteY12" fmla="*/ 0 h 58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4448" h="588438">
                    <a:moveTo>
                      <a:pt x="367224" y="0"/>
                    </a:moveTo>
                    <a:cubicBezTo>
                      <a:pt x="570036" y="0"/>
                      <a:pt x="734448" y="71771"/>
                      <a:pt x="734448" y="160304"/>
                    </a:cubicBezTo>
                    <a:cubicBezTo>
                      <a:pt x="734448" y="215637"/>
                      <a:pt x="670225" y="264422"/>
                      <a:pt x="572543" y="293231"/>
                    </a:cubicBezTo>
                    <a:lnTo>
                      <a:pt x="556377" y="297061"/>
                    </a:lnTo>
                    <a:lnTo>
                      <a:pt x="613753" y="314782"/>
                    </a:lnTo>
                    <a:cubicBezTo>
                      <a:pt x="677078" y="343792"/>
                      <a:pt x="716244" y="383868"/>
                      <a:pt x="716244" y="428134"/>
                    </a:cubicBezTo>
                    <a:cubicBezTo>
                      <a:pt x="716244" y="516667"/>
                      <a:pt x="559577" y="588438"/>
                      <a:pt x="366318" y="588438"/>
                    </a:cubicBezTo>
                    <a:cubicBezTo>
                      <a:pt x="173059" y="588438"/>
                      <a:pt x="16392" y="516667"/>
                      <a:pt x="16392" y="428134"/>
                    </a:cubicBezTo>
                    <a:cubicBezTo>
                      <a:pt x="16392" y="383868"/>
                      <a:pt x="55559" y="343792"/>
                      <a:pt x="118883" y="314782"/>
                    </a:cubicBezTo>
                    <a:lnTo>
                      <a:pt x="177046" y="296818"/>
                    </a:lnTo>
                    <a:lnTo>
                      <a:pt x="161906" y="293231"/>
                    </a:lnTo>
                    <a:cubicBezTo>
                      <a:pt x="64224" y="264422"/>
                      <a:pt x="0" y="215637"/>
                      <a:pt x="0" y="160304"/>
                    </a:cubicBezTo>
                    <a:cubicBezTo>
                      <a:pt x="0" y="71771"/>
                      <a:pt x="164412" y="0"/>
                      <a:pt x="367224" y="0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0E847AE0-3FD1-4B2E-AE72-6BE3B1EFF28E}"/>
                  </a:ext>
                </a:extLst>
              </p:cNvPr>
              <p:cNvSpPr/>
              <p:nvPr/>
            </p:nvSpPr>
            <p:spPr>
              <a:xfrm>
                <a:off x="5911764" y="4358258"/>
                <a:ext cx="131478" cy="16201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F5B4627-BAC3-4944-8F81-B736D7644E90}"/>
                  </a:ext>
                </a:extLst>
              </p:cNvPr>
              <p:cNvSpPr txBox="1"/>
              <p:nvPr/>
            </p:nvSpPr>
            <p:spPr>
              <a:xfrm>
                <a:off x="5701702" y="4608912"/>
                <a:ext cx="707908" cy="2843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Calibri"/>
                  </a:rPr>
                  <a:t>Protein</a:t>
                </a:r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04F6096-6118-4E51-B7B7-F364F199C8DA}"/>
              </a:ext>
            </a:extLst>
          </p:cNvPr>
          <p:cNvSpPr txBox="1"/>
          <p:nvPr/>
        </p:nvSpPr>
        <p:spPr>
          <a:xfrm>
            <a:off x="2837772" y="5097466"/>
            <a:ext cx="138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F00"/>
                </a:solidFill>
              </a:rPr>
              <a:t>Reference states</a:t>
            </a:r>
            <a:endParaRPr lang="LID4096" sz="1400" dirty="0">
              <a:solidFill>
                <a:srgbClr val="007F00"/>
              </a:solidFill>
            </a:endParaRPr>
          </a:p>
        </p:txBody>
      </p:sp>
      <p:sp>
        <p:nvSpPr>
          <p:cNvPr id="108" name="Slide Number Placeholder 3">
            <a:extLst>
              <a:ext uri="{FF2B5EF4-FFF2-40B4-BE49-F238E27FC236}">
                <a16:creationId xmlns:a16="http://schemas.microsoft.com/office/drawing/2014/main" id="{A20BC3F6-1EA5-46AF-A887-0F1281F78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</p:spPr>
        <p:txBody>
          <a:bodyPr/>
          <a:lstStyle/>
          <a:p>
            <a:fld id="{9315E68B-14C4-413A-984E-A58A4B1385A9}" type="slidenum">
              <a:rPr lang="LID4096" smtClean="0"/>
              <a:t>12</a:t>
            </a:fld>
            <a:endParaRPr lang="LID4096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FEFD77-C589-4E09-A234-4260DD8804A5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Multiple free energies from a single simulation: extending enveloping distribution sampling to nonoverlapping phase-space distributions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, C. Christ et al.</a:t>
            </a:r>
            <a:r>
              <a:rPr lang="en-US" sz="1100" dirty="0">
                <a:solidFill>
                  <a:schemeClr val="accent3"/>
                </a:solidFill>
              </a:rPr>
              <a:t>, JCP, 2008</a:t>
            </a:r>
            <a:endParaRPr lang="LID4096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8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D7FAB64-AD49-456B-851B-94653E273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t="32182" r="14932" b="14264"/>
          <a:stretch/>
        </p:blipFill>
        <p:spPr>
          <a:xfrm>
            <a:off x="6581930" y="3842184"/>
            <a:ext cx="5508954" cy="22787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1EFE7-A7E1-4D5A-BBAF-55AD6B461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</p:spPr>
        <p:txBody>
          <a:bodyPr/>
          <a:lstStyle/>
          <a:p>
            <a:fld id="{9315E68B-14C4-413A-984E-A58A4B1385A9}" type="slidenum">
              <a:rPr lang="LID4096" smtClean="0"/>
              <a:t>13</a:t>
            </a:fld>
            <a:endParaRPr lang="LID4096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B0C2851-FDB5-48A9-A182-63A2D567923D}"/>
              </a:ext>
            </a:extLst>
          </p:cNvPr>
          <p:cNvSpPr txBox="1">
            <a:spLocks/>
          </p:cNvSpPr>
          <p:nvPr/>
        </p:nvSpPr>
        <p:spPr>
          <a:xfrm>
            <a:off x="762005" y="285933"/>
            <a:ext cx="9568217" cy="725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40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C9901AE-74E1-41C9-9170-DA0B9E73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5" y="133533"/>
            <a:ext cx="9568217" cy="725921"/>
          </a:xfrm>
        </p:spPr>
        <p:txBody>
          <a:bodyPr/>
          <a:lstStyle/>
          <a:p>
            <a:r>
              <a:rPr lang="en-US" sz="3200" dirty="0"/>
              <a:t>Ch 3 – Enveloped Distribution Sampling (EDS)</a:t>
            </a:r>
            <a:r>
              <a:rPr lang="en-US" sz="1200" dirty="0"/>
              <a:t> 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8">
                <a:extLst>
                  <a:ext uri="{FF2B5EF4-FFF2-40B4-BE49-F238E27FC236}">
                    <a16:creationId xmlns:a16="http://schemas.microsoft.com/office/drawing/2014/main" id="{7639E643-4D63-4744-9D83-2FDCC1D72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141666"/>
                <a:ext cx="5776913" cy="54261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Wingdings" charset="2"/>
                  <a:buChar char="Ø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1600" b="1" dirty="0"/>
              </a:p>
              <a:p>
                <a:pPr marL="0" indent="0">
                  <a:buFont typeface="Arial"/>
                  <a:buNone/>
                </a:pPr>
                <a:r>
                  <a:rPr lang="en-US" sz="2000" b="1" dirty="0"/>
                  <a:t>EDS reference state</a:t>
                </a:r>
                <a:endParaRPr lang="en-US" sz="2000" dirty="0"/>
              </a:p>
              <a:p>
                <a:pPr marL="457200" lvl="1" indent="0">
                  <a:buFont typeface="Wingdings" charset="2"/>
                  <a:buNone/>
                </a:pPr>
                <a:r>
                  <a:rPr lang="en-US" sz="1600" dirty="0"/>
                  <a:t>Build reference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/>
                  <a:t> by enveloping all states and their partition functions </a:t>
                </a:r>
              </a:p>
              <a:p>
                <a:pPr marL="457200" lvl="1" indent="0">
                  <a:buFont typeface="Wingdings" charset="2"/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	 System defined</a:t>
                </a:r>
                <a:r>
                  <a:rPr lang="en-US" sz="1600" dirty="0"/>
                  <a:t> reference state</a:t>
                </a:r>
              </a:p>
              <a:p>
                <a:pPr marL="457200" lvl="1" indent="0" algn="ctr">
                  <a:buFont typeface="Wingdings" charset="2"/>
                  <a:buNone/>
                </a:pPr>
                <a:endParaRPr lang="en-GB" sz="2400" dirty="0"/>
              </a:p>
              <a:p>
                <a:pPr marL="457200" lvl="1" indent="0" algn="ctr">
                  <a:buNone/>
                </a:pPr>
                <a:endParaRPr lang="en-GB" sz="1800" dirty="0"/>
              </a:p>
              <a:p>
                <a:pPr marL="457200" lvl="1" indent="0" algn="ctr">
                  <a:buNone/>
                </a:pPr>
                <a:r>
                  <a:rPr lang="en-GB" sz="1800" b="1" dirty="0"/>
                  <a:t>N-state generalization</a:t>
                </a:r>
              </a:p>
              <a:p>
                <a:pPr marL="457200" lvl="1" indent="0" algn="ctr">
                  <a:buNone/>
                </a:pPr>
                <a:endParaRPr lang="en-GB" sz="1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F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marL="457200" lvl="1" indent="0" algn="ctr">
                  <a:buNone/>
                </a:pPr>
                <a:endParaRPr lang="en-GB" sz="2400" dirty="0"/>
              </a:p>
              <a:p>
                <a:pPr marL="457200" lvl="1" indent="0" algn="ctr">
                  <a:buFont typeface="Wingdings" charset="2"/>
                  <a:buNone/>
                </a:pPr>
                <a:endParaRPr lang="en-GB" sz="2400" dirty="0"/>
              </a:p>
              <a:p>
                <a:pPr marL="457200" lvl="1" indent="0" algn="ctr">
                  <a:buFont typeface="Wingdings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7" name="Inhaltsplatzhalter 8">
                <a:extLst>
                  <a:ext uri="{FF2B5EF4-FFF2-40B4-BE49-F238E27FC236}">
                    <a16:creationId xmlns:a16="http://schemas.microsoft.com/office/drawing/2014/main" id="{7639E643-4D63-4744-9D83-2FDCC1D72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1666"/>
                <a:ext cx="5776913" cy="5426111"/>
              </a:xfrm>
              <a:prstGeom prst="rect">
                <a:avLst/>
              </a:prstGeom>
              <a:blipFill>
                <a:blip r:embed="rId4"/>
                <a:stretch>
                  <a:fillRect l="-1096" b="-70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48AEF5-35DC-4DA3-AAAF-4EA72107F86B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Multiple free energies from a single simulation: extending enveloping distribution sampling to nonoverlapping phase-space distributions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, C. Christ et al.</a:t>
            </a:r>
            <a:r>
              <a:rPr lang="en-US" sz="1100" dirty="0">
                <a:solidFill>
                  <a:schemeClr val="accent3"/>
                </a:solidFill>
              </a:rPr>
              <a:t>, JCP, 2008</a:t>
            </a:r>
            <a:endParaRPr lang="LID4096" sz="1100" dirty="0">
              <a:solidFill>
                <a:schemeClr val="accent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1DE8BB-B2D3-4ED4-867F-053EE9BF02AB}"/>
              </a:ext>
            </a:extLst>
          </p:cNvPr>
          <p:cNvSpPr/>
          <p:nvPr/>
        </p:nvSpPr>
        <p:spPr>
          <a:xfrm>
            <a:off x="7603020" y="1209934"/>
            <a:ext cx="131478" cy="1620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9703A-3E07-44E0-89ED-8C4762214018}"/>
              </a:ext>
            </a:extLst>
          </p:cNvPr>
          <p:cNvSpPr/>
          <p:nvPr/>
        </p:nvSpPr>
        <p:spPr>
          <a:xfrm>
            <a:off x="9441875" y="1205660"/>
            <a:ext cx="131478" cy="16200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29A39-C2D1-44BB-837F-2BFC5D90A51D}"/>
              </a:ext>
            </a:extLst>
          </p:cNvPr>
          <p:cNvSpPr/>
          <p:nvPr/>
        </p:nvSpPr>
        <p:spPr>
          <a:xfrm>
            <a:off x="11343032" y="1205660"/>
            <a:ext cx="131478" cy="162009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E829AE78-D465-4743-BBA3-F896DD1F6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33173" r="14445" b="14264"/>
          <a:stretch/>
        </p:blipFill>
        <p:spPr>
          <a:xfrm>
            <a:off x="6590590" y="3843617"/>
            <a:ext cx="5557683" cy="2252379"/>
          </a:xfrm>
          <a:prstGeom prst="rect">
            <a:avLst/>
          </a:prstGeom>
        </p:spPr>
      </p:pic>
      <p:pic>
        <p:nvPicPr>
          <p:cNvPr id="26" name="Picture 25" descr="Letters and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273A38D-C8FD-428F-AB2C-D8856599E4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3" t="-1266" r="7213" b="58323"/>
          <a:stretch/>
        </p:blipFill>
        <p:spPr>
          <a:xfrm>
            <a:off x="8824048" y="1429038"/>
            <a:ext cx="1636697" cy="2422842"/>
          </a:xfrm>
          <a:prstGeom prst="rect">
            <a:avLst/>
          </a:prstGeom>
        </p:spPr>
      </p:pic>
      <p:pic>
        <p:nvPicPr>
          <p:cNvPr id="27" name="Picture 26" descr="Letters and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836AEF3-4511-44A2-A254-2B7CC6106B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t="51240" r="81931" b="8326"/>
          <a:stretch/>
        </p:blipFill>
        <p:spPr>
          <a:xfrm>
            <a:off x="6943268" y="1454780"/>
            <a:ext cx="1582460" cy="2278561"/>
          </a:xfrm>
          <a:prstGeom prst="rect">
            <a:avLst/>
          </a:prstGeom>
        </p:spPr>
      </p:pic>
      <p:pic>
        <p:nvPicPr>
          <p:cNvPr id="20" name="Picture 19" descr="Letters and numb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C51A364-7617-4BF7-BE1B-95AB784C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3" t="156" r="31573" b="56901"/>
          <a:stretch/>
        </p:blipFill>
        <p:spPr>
          <a:xfrm>
            <a:off x="10656162" y="1373775"/>
            <a:ext cx="1636697" cy="2422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5F4C464-7CA9-4B54-9E27-20D269BFD986}"/>
              </a:ext>
            </a:extLst>
          </p:cNvPr>
          <p:cNvGrpSpPr/>
          <p:nvPr/>
        </p:nvGrpSpPr>
        <p:grpSpPr>
          <a:xfrm>
            <a:off x="6148288" y="3567584"/>
            <a:ext cx="5999985" cy="2886406"/>
            <a:chOff x="371032" y="2604737"/>
            <a:chExt cx="5999985" cy="2886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CBB95E-7615-4939-B850-9C01900B4DEE}"/>
                    </a:ext>
                  </a:extLst>
                </p:cNvPr>
                <p:cNvSpPr txBox="1"/>
                <p:nvPr/>
              </p:nvSpPr>
              <p:spPr>
                <a:xfrm rot="16200000">
                  <a:off x="174455" y="3692241"/>
                  <a:ext cx="783902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𝑝𝑜𝑡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CBB95E-7615-4939-B850-9C01900B4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4455" y="3692241"/>
                  <a:ext cx="783902" cy="390748"/>
                </a:xfrm>
                <a:prstGeom prst="rect">
                  <a:avLst/>
                </a:prstGeom>
                <a:blipFill>
                  <a:blip r:embed="rId7"/>
                  <a:stretch>
                    <a:fillRect r="-625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F9D85C-0A02-49FD-B575-530665031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602" y="5157455"/>
              <a:ext cx="5514415" cy="6898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2F243F2-EF10-4A30-903B-06F563292664}"/>
                    </a:ext>
                  </a:extLst>
                </p:cNvPr>
                <p:cNvSpPr txBox="1"/>
                <p:nvPr/>
              </p:nvSpPr>
              <p:spPr>
                <a:xfrm>
                  <a:off x="3200224" y="5121811"/>
                  <a:ext cx="7839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2F243F2-EF10-4A30-903B-06F563292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224" y="5121811"/>
                  <a:ext cx="78390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DB3C79F-ABF4-4CBE-BD7C-42B93C3BB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444" y="2604737"/>
              <a:ext cx="0" cy="2565757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784C69B-F092-4456-AD13-F7078DC117D8}"/>
              </a:ext>
            </a:extLst>
          </p:cNvPr>
          <p:cNvSpPr/>
          <p:nvPr/>
        </p:nvSpPr>
        <p:spPr>
          <a:xfrm>
            <a:off x="8040775" y="5668339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AC0D07-0BBF-411F-B761-142309C48582}"/>
              </a:ext>
            </a:extLst>
          </p:cNvPr>
          <p:cNvSpPr/>
          <p:nvPr/>
        </p:nvSpPr>
        <p:spPr>
          <a:xfrm>
            <a:off x="8147779" y="5663429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406FC8-B723-471B-9E65-43899207174C}"/>
              </a:ext>
            </a:extLst>
          </p:cNvPr>
          <p:cNvSpPr/>
          <p:nvPr/>
        </p:nvSpPr>
        <p:spPr>
          <a:xfrm>
            <a:off x="8236192" y="5638447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D98C4F-FD76-4C02-93F0-75207A8FA97E}"/>
              </a:ext>
            </a:extLst>
          </p:cNvPr>
          <p:cNvSpPr/>
          <p:nvPr/>
        </p:nvSpPr>
        <p:spPr>
          <a:xfrm>
            <a:off x="8097272" y="5660566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6F636-65BC-4A64-ACD8-7F11B2F0785A}"/>
              </a:ext>
            </a:extLst>
          </p:cNvPr>
          <p:cNvSpPr/>
          <p:nvPr/>
        </p:nvSpPr>
        <p:spPr>
          <a:xfrm>
            <a:off x="7946062" y="5647045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D63A80-FA71-4D90-AC68-A31AB42B29AB}"/>
              </a:ext>
            </a:extLst>
          </p:cNvPr>
          <p:cNvSpPr/>
          <p:nvPr/>
        </p:nvSpPr>
        <p:spPr>
          <a:xfrm>
            <a:off x="7845203" y="5617087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96762B-F9AC-4ED8-AC09-22D6C2FD5138}"/>
              </a:ext>
            </a:extLst>
          </p:cNvPr>
          <p:cNvSpPr/>
          <p:nvPr/>
        </p:nvSpPr>
        <p:spPr>
          <a:xfrm>
            <a:off x="8279086" y="5589295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E40308-6A7A-425C-8029-5F83BB4CD34B}"/>
              </a:ext>
            </a:extLst>
          </p:cNvPr>
          <p:cNvSpPr/>
          <p:nvPr/>
        </p:nvSpPr>
        <p:spPr>
          <a:xfrm>
            <a:off x="7898705" y="5642257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4960E9D-013B-486E-87B8-04E7E4B93D06}"/>
              </a:ext>
            </a:extLst>
          </p:cNvPr>
          <p:cNvSpPr/>
          <p:nvPr/>
        </p:nvSpPr>
        <p:spPr>
          <a:xfrm>
            <a:off x="7986174" y="5668339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528060B-20B3-4A99-B58E-F4917F033C2F}"/>
              </a:ext>
            </a:extLst>
          </p:cNvPr>
          <p:cNvSpPr/>
          <p:nvPr/>
        </p:nvSpPr>
        <p:spPr>
          <a:xfrm>
            <a:off x="7781226" y="5579772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7786208-B5E0-4B5E-8AB7-D5D707D9EB5B}"/>
              </a:ext>
            </a:extLst>
          </p:cNvPr>
          <p:cNvSpPr/>
          <p:nvPr/>
        </p:nvSpPr>
        <p:spPr>
          <a:xfrm>
            <a:off x="8355748" y="5576976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7492FD-E65E-4CA7-93B0-08C740ED3DCF}"/>
              </a:ext>
            </a:extLst>
          </p:cNvPr>
          <p:cNvSpPr/>
          <p:nvPr/>
        </p:nvSpPr>
        <p:spPr>
          <a:xfrm>
            <a:off x="8182690" y="5640206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CC7593-0186-4D95-ABFE-6EED930DBA02}"/>
              </a:ext>
            </a:extLst>
          </p:cNvPr>
          <p:cNvSpPr/>
          <p:nvPr/>
        </p:nvSpPr>
        <p:spPr>
          <a:xfrm>
            <a:off x="7715166" y="5553856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35A214E-EB26-42EA-83C4-687916C36598}"/>
              </a:ext>
            </a:extLst>
          </p:cNvPr>
          <p:cNvSpPr/>
          <p:nvPr/>
        </p:nvSpPr>
        <p:spPr>
          <a:xfrm>
            <a:off x="7680001" y="5502779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A2E8B0-40B9-4031-8A15-BC5499028155}"/>
              </a:ext>
            </a:extLst>
          </p:cNvPr>
          <p:cNvSpPr/>
          <p:nvPr/>
        </p:nvSpPr>
        <p:spPr>
          <a:xfrm>
            <a:off x="7829899" y="5573550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9384476-B7FB-4CE8-AC22-BA11049EEC75}"/>
              </a:ext>
            </a:extLst>
          </p:cNvPr>
          <p:cNvSpPr/>
          <p:nvPr/>
        </p:nvSpPr>
        <p:spPr>
          <a:xfrm>
            <a:off x="8007929" y="5662198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F6DEDED-2CB2-4513-9AD8-15D7CD6B5BA0}"/>
              </a:ext>
            </a:extLst>
          </p:cNvPr>
          <p:cNvSpPr/>
          <p:nvPr/>
        </p:nvSpPr>
        <p:spPr>
          <a:xfrm>
            <a:off x="8287746" y="5627843"/>
            <a:ext cx="107004" cy="126461"/>
          </a:xfrm>
          <a:prstGeom prst="ellipse">
            <a:avLst/>
          </a:prstGeom>
          <a:solidFill>
            <a:srgbClr val="FF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00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6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1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4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ED2F0BD1-F7C3-4184-BFD3-F589AE6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 3 – Enveloped Distribution Sampling (EDS)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EEAACEA-D8F7-4491-915E-6A24379C907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9452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Smoothing Parameter </a:t>
            </a:r>
            <a:r>
              <a:rPr lang="en-US" sz="1800" b="1" dirty="0">
                <a:solidFill>
                  <a:srgbClr val="FF0000"/>
                </a:solidFill>
              </a:rPr>
              <a:t>s</a:t>
            </a:r>
          </a:p>
          <a:p>
            <a:pPr marL="457200" lvl="1" indent="0">
              <a:buNone/>
            </a:pPr>
            <a:r>
              <a:rPr lang="en-US" sz="1800" dirty="0"/>
              <a:t>Decreases the energy barriers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95892D-8F71-4F60-B7AC-6AFC81BC42DA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70104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Energy Offset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p>
                    </m:sSubSup>
                  </m:oMath>
                </a14:m>
                <a:endParaRPr lang="en-US" sz="1800" b="1" baseline="-25000" dirty="0"/>
              </a:p>
              <a:p>
                <a:pPr marL="457200" lvl="1" indent="0">
                  <a:buNone/>
                </a:pPr>
                <a:r>
                  <a:rPr lang="en-US" sz="1800" dirty="0"/>
                  <a:t>Gives equal weighting to each state</a:t>
                </a:r>
                <a:endParaRPr lang="LID4096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95892D-8F71-4F60-B7AC-6AFC81BC4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7010400" y="1825625"/>
                <a:ext cx="5181600" cy="4351338"/>
              </a:xfrm>
              <a:blipFill>
                <a:blip r:embed="rId3"/>
                <a:stretch>
                  <a:fillRect l="-978" t="-2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5FC4D2-5906-402E-BE51-E35F42E6DA89}"/>
              </a:ext>
            </a:extLst>
          </p:cNvPr>
          <p:cNvSpPr/>
          <p:nvPr/>
        </p:nvSpPr>
        <p:spPr>
          <a:xfrm>
            <a:off x="6892919" y="5553182"/>
            <a:ext cx="458242" cy="48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84C74-366D-4BF9-9D0E-04D017F17A93}"/>
              </a:ext>
            </a:extLst>
          </p:cNvPr>
          <p:cNvSpPr/>
          <p:nvPr/>
        </p:nvSpPr>
        <p:spPr>
          <a:xfrm>
            <a:off x="7045319" y="5654211"/>
            <a:ext cx="458242" cy="28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AB5D8E-0014-482E-A3A1-6E1DDF216806}"/>
                  </a:ext>
                </a:extLst>
              </p:cNvPr>
              <p:cNvSpPr/>
              <p:nvPr/>
            </p:nvSpPr>
            <p:spPr>
              <a:xfrm>
                <a:off x="8487565" y="916833"/>
                <a:ext cx="3745897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AB5D8E-0014-482E-A3A1-6E1DDF216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565" y="916833"/>
                <a:ext cx="3745897" cy="10831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F2669-83E3-4FB8-8C00-6EE8F2890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14</a:t>
            </a:fld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C04B7-C1F5-4E64-B3F4-CAE824CFD2CF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Multiple free energies from a single simulation: extending enveloping distribution sampling to nonoverlapping phase-space distributions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, C. Christ et al.</a:t>
            </a:r>
            <a:r>
              <a:rPr lang="en-US" sz="1100" dirty="0">
                <a:solidFill>
                  <a:schemeClr val="accent3"/>
                </a:solidFill>
              </a:rPr>
              <a:t>, JCP, 2008</a:t>
            </a:r>
            <a:endParaRPr lang="LID4096" sz="1100" dirty="0">
              <a:solidFill>
                <a:schemeClr val="accent3"/>
              </a:solidFill>
            </a:endParaRP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011C5672-7745-403A-BAD0-250F26D84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3" t="12720" r="11476" b="15332"/>
          <a:stretch/>
        </p:blipFill>
        <p:spPr>
          <a:xfrm>
            <a:off x="341212" y="2944149"/>
            <a:ext cx="4817138" cy="3066462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3920003F-0B46-4393-9D05-69B42F9167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13191" r="11305" b="14299"/>
          <a:stretch/>
        </p:blipFill>
        <p:spPr>
          <a:xfrm>
            <a:off x="6178533" y="2944149"/>
            <a:ext cx="4817501" cy="309067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BFA16C-1ABE-473E-88D1-D835120E79F5}"/>
              </a:ext>
            </a:extLst>
          </p:cNvPr>
          <p:cNvCxnSpPr/>
          <p:nvPr/>
        </p:nvCxnSpPr>
        <p:spPr>
          <a:xfrm>
            <a:off x="7683500" y="4940159"/>
            <a:ext cx="0" cy="2414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9E9812-9367-4222-B29E-7BB6597C4D7B}"/>
              </a:ext>
            </a:extLst>
          </p:cNvPr>
          <p:cNvCxnSpPr>
            <a:cxnSpLocks/>
          </p:cNvCxnSpPr>
          <p:nvPr/>
        </p:nvCxnSpPr>
        <p:spPr>
          <a:xfrm>
            <a:off x="9975850" y="5079859"/>
            <a:ext cx="0" cy="1461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7B4374-9842-4A1B-A710-778E0412EAE5}"/>
              </a:ext>
            </a:extLst>
          </p:cNvPr>
          <p:cNvCxnSpPr>
            <a:cxnSpLocks/>
          </p:cNvCxnSpPr>
          <p:nvPr/>
        </p:nvCxnSpPr>
        <p:spPr>
          <a:xfrm>
            <a:off x="2419350" y="4616309"/>
            <a:ext cx="0" cy="463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859A10-2EE5-4534-A265-9A0A4FCEC2E7}"/>
              </a:ext>
            </a:extLst>
          </p:cNvPr>
          <p:cNvCxnSpPr>
            <a:cxnSpLocks/>
          </p:cNvCxnSpPr>
          <p:nvPr/>
        </p:nvCxnSpPr>
        <p:spPr>
          <a:xfrm>
            <a:off x="3536950" y="4546459"/>
            <a:ext cx="0" cy="463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C9901AE-74E1-41C9-9170-DA0B9E73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 3 – Enveloped Distribution Sampling (EDS)</a:t>
            </a:r>
            <a:r>
              <a:rPr lang="en-US" sz="1200" dirty="0"/>
              <a:t> 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4CE9CC-E92E-41EC-993F-2301454453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free energy difference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4CE9CC-E92E-41EC-993F-230145445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467" t="-5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1EFE7-A7E1-4D5A-BBAF-55AD6B461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15</a:t>
            </a:fld>
            <a:endParaRPr lang="LID4096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B0C2851-FDB5-48A9-A182-63A2D567923D}"/>
              </a:ext>
            </a:extLst>
          </p:cNvPr>
          <p:cNvSpPr txBox="1">
            <a:spLocks/>
          </p:cNvSpPr>
          <p:nvPr/>
        </p:nvSpPr>
        <p:spPr>
          <a:xfrm>
            <a:off x="762005" y="285933"/>
            <a:ext cx="9568217" cy="725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2D5A3-8841-4B6F-990A-F8FFCFC13D66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Multiple free energies from a single simulation: extending enveloping distribution sampling to nonoverlapping phase-space distributions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, C. Christ et al.</a:t>
            </a:r>
            <a:r>
              <a:rPr lang="en-US" sz="1100" dirty="0">
                <a:solidFill>
                  <a:schemeClr val="accent3"/>
                </a:solidFill>
              </a:rPr>
              <a:t>, JCP, 2008</a:t>
            </a:r>
            <a:endParaRPr lang="LID4096" sz="1100" dirty="0">
              <a:solidFill>
                <a:schemeClr val="accent3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363166-18A9-49D0-A96E-79789F74B229}"/>
              </a:ext>
            </a:extLst>
          </p:cNvPr>
          <p:cNvGrpSpPr/>
          <p:nvPr/>
        </p:nvGrpSpPr>
        <p:grpSpPr>
          <a:xfrm>
            <a:off x="6149021" y="1783908"/>
            <a:ext cx="5204779" cy="3875096"/>
            <a:chOff x="6836325" y="2173653"/>
            <a:chExt cx="5204779" cy="387509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459A3AA-65E0-450B-B2CF-235CDF3DDC80}"/>
                </a:ext>
              </a:extLst>
            </p:cNvPr>
            <p:cNvGrpSpPr/>
            <p:nvPr/>
          </p:nvGrpSpPr>
          <p:grpSpPr>
            <a:xfrm>
              <a:off x="6836325" y="2446925"/>
              <a:ext cx="3675641" cy="2678875"/>
              <a:chOff x="7372987" y="2382019"/>
              <a:chExt cx="3675641" cy="2678875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3E03E8-5A83-44D4-8CB1-EF09D3D91F33}"/>
                  </a:ext>
                </a:extLst>
              </p:cNvPr>
              <p:cNvSpPr/>
              <p:nvPr/>
            </p:nvSpPr>
            <p:spPr>
              <a:xfrm>
                <a:off x="10229666" y="3348754"/>
                <a:ext cx="818962" cy="858892"/>
              </a:xfrm>
              <a:prstGeom prst="ellipse">
                <a:avLst/>
              </a:prstGeom>
              <a:ln w="38100">
                <a:solidFill>
                  <a:srgbClr val="007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</a:t>
                </a:r>
                <a:endParaRPr lang="LID4096" sz="1600" b="1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08098D2-9275-4EC5-B93D-0FF67262C9B5}"/>
                  </a:ext>
                </a:extLst>
              </p:cNvPr>
              <p:cNvGrpSpPr/>
              <p:nvPr/>
            </p:nvGrpSpPr>
            <p:grpSpPr>
              <a:xfrm>
                <a:off x="8951051" y="4299658"/>
                <a:ext cx="897010" cy="761236"/>
                <a:chOff x="8163260" y="4307821"/>
                <a:chExt cx="897010" cy="761236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881F83-6613-44EB-BF11-15A8DD2FF4D5}"/>
                    </a:ext>
                  </a:extLst>
                </p:cNvPr>
                <p:cNvSpPr/>
                <p:nvPr/>
              </p:nvSpPr>
              <p:spPr>
                <a:xfrm>
                  <a:off x="8163260" y="4307821"/>
                  <a:ext cx="897010" cy="7449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 dirty="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C47557-1CAE-44F1-AD59-50CE95384F07}"/>
                    </a:ext>
                  </a:extLst>
                </p:cNvPr>
                <p:cNvSpPr/>
                <p:nvPr/>
              </p:nvSpPr>
              <p:spPr>
                <a:xfrm>
                  <a:off x="8531959" y="4599271"/>
                  <a:ext cx="131478" cy="16200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F2EC194-ECB7-4CE9-81C3-91F7BA3BC180}"/>
                    </a:ext>
                  </a:extLst>
                </p:cNvPr>
                <p:cNvSpPr txBox="1"/>
                <p:nvPr/>
              </p:nvSpPr>
              <p:spPr>
                <a:xfrm>
                  <a:off x="8257999" y="4761280"/>
                  <a:ext cx="707907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Calibri"/>
                    </a:rPr>
                    <a:t>env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37BFD7D-DE88-49B0-954B-23169446E5D3}"/>
                  </a:ext>
                </a:extLst>
              </p:cNvPr>
              <p:cNvGrpSpPr/>
              <p:nvPr/>
            </p:nvGrpSpPr>
            <p:grpSpPr>
              <a:xfrm>
                <a:off x="8951051" y="2382019"/>
                <a:ext cx="897010" cy="744910"/>
                <a:chOff x="8163260" y="2390182"/>
                <a:chExt cx="897010" cy="744910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5604E745-77B6-41AD-AB12-3C3933D14F74}"/>
                    </a:ext>
                  </a:extLst>
                </p:cNvPr>
                <p:cNvSpPr/>
                <p:nvPr/>
              </p:nvSpPr>
              <p:spPr>
                <a:xfrm>
                  <a:off x="8163260" y="2390182"/>
                  <a:ext cx="897010" cy="7449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LID4096" sz="1400" dirty="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41D74D-38DE-4EE0-ADFF-899342D2CCA8}"/>
                    </a:ext>
                  </a:extLst>
                </p:cNvPr>
                <p:cNvSpPr/>
                <p:nvPr/>
              </p:nvSpPr>
              <p:spPr>
                <a:xfrm>
                  <a:off x="8531959" y="2681632"/>
                  <a:ext cx="131478" cy="16200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7C128DA-FA54-4E36-8047-356047C285C3}"/>
                    </a:ext>
                  </a:extLst>
                </p:cNvPr>
                <p:cNvSpPr txBox="1"/>
                <p:nvPr/>
              </p:nvSpPr>
              <p:spPr>
                <a:xfrm>
                  <a:off x="8257999" y="2813303"/>
                  <a:ext cx="707907" cy="30777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Calibri"/>
                    </a:rPr>
                    <a:t>env</a:t>
                  </a:r>
                </a:p>
              </p:txBody>
            </p:sp>
          </p:grp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94DD2A2-290D-451D-9D7B-9BE76208C769}"/>
                  </a:ext>
                </a:extLst>
              </p:cNvPr>
              <p:cNvCxnSpPr>
                <a:cxnSpLocks/>
                <a:stCxn id="78" idx="5"/>
                <a:endCxn id="70" idx="1"/>
              </p:cNvCxnSpPr>
              <p:nvPr/>
            </p:nvCxnSpPr>
            <p:spPr>
              <a:xfrm>
                <a:off x="9716697" y="3017839"/>
                <a:ext cx="632903" cy="456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B2DA072-8C0B-4869-9D86-9680364DB478}"/>
                  </a:ext>
                </a:extLst>
              </p:cNvPr>
              <p:cNvCxnSpPr>
                <a:cxnSpLocks/>
                <a:stCxn id="70" idx="3"/>
                <a:endCxn id="81" idx="7"/>
              </p:cNvCxnSpPr>
              <p:nvPr/>
            </p:nvCxnSpPr>
            <p:spPr>
              <a:xfrm flipH="1">
                <a:off x="9716697" y="4081864"/>
                <a:ext cx="632903" cy="326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66115B-853B-4DF1-88CA-E096CA53938E}"/>
                  </a:ext>
                </a:extLst>
              </p:cNvPr>
              <p:cNvSpPr txBox="1"/>
              <p:nvPr/>
            </p:nvSpPr>
            <p:spPr>
              <a:xfrm>
                <a:off x="10285193" y="3842663"/>
                <a:ext cx="707907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rPr>
                  <a:t>env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C9242E-2ED3-4DAD-9A5B-EE02EBBCAF94}"/>
                  </a:ext>
                </a:extLst>
              </p:cNvPr>
              <p:cNvSpPr txBox="1"/>
              <p:nvPr/>
            </p:nvSpPr>
            <p:spPr>
              <a:xfrm>
                <a:off x="7372987" y="2589696"/>
                <a:ext cx="157806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330099"/>
                    </a:solidFill>
                    <a:cs typeface="Calibri"/>
                  </a:rPr>
                  <a:t>Compound A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AB5E0-9D6D-4799-BE61-BB9582FA9935}"/>
                  </a:ext>
                </a:extLst>
              </p:cNvPr>
              <p:cNvSpPr txBox="1"/>
              <p:nvPr/>
            </p:nvSpPr>
            <p:spPr>
              <a:xfrm>
                <a:off x="7372987" y="4483885"/>
                <a:ext cx="157806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cs typeface="Calibri"/>
                  </a:rPr>
                  <a:t>Compound B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982CEDE-8A30-43A9-A260-C72E90729EB6}"/>
                    </a:ext>
                  </a:extLst>
                </p:cNvPr>
                <p:cNvSpPr txBox="1"/>
                <p:nvPr/>
              </p:nvSpPr>
              <p:spPr>
                <a:xfrm rot="19742487">
                  <a:off x="9148682" y="4338504"/>
                  <a:ext cx="1144172" cy="396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𝐵𝑅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982CEDE-8A30-43A9-A260-C72E90729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42487">
                  <a:off x="9148682" y="4338504"/>
                  <a:ext cx="1144172" cy="3963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BEEB2E-0483-490C-9A18-55E696AA9509}"/>
                    </a:ext>
                  </a:extLst>
                </p:cNvPr>
                <p:cNvSpPr txBox="1"/>
                <p:nvPr/>
              </p:nvSpPr>
              <p:spPr>
                <a:xfrm rot="2269675">
                  <a:off x="9176444" y="2836105"/>
                  <a:ext cx="1144172" cy="396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𝑅𝐴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𝑒𝑛𝑣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BEEB2E-0483-490C-9A18-55E696AA9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269675">
                  <a:off x="9176444" y="2836105"/>
                  <a:ext cx="1144172" cy="3963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1BBBE1F-8344-4C8F-9610-74169920E2B5}"/>
                </a:ext>
              </a:extLst>
            </p:cNvPr>
            <p:cNvGrpSpPr/>
            <p:nvPr/>
          </p:nvGrpSpPr>
          <p:grpSpPr>
            <a:xfrm>
              <a:off x="10785847" y="2173653"/>
              <a:ext cx="897010" cy="772989"/>
              <a:chOff x="11279695" y="2428278"/>
              <a:chExt cx="897010" cy="77298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3A108F7-2DA0-4E94-8675-752FEACDFA8A}"/>
                  </a:ext>
                </a:extLst>
              </p:cNvPr>
              <p:cNvSpPr/>
              <p:nvPr/>
            </p:nvSpPr>
            <p:spPr>
              <a:xfrm>
                <a:off x="11279695" y="2428278"/>
                <a:ext cx="897010" cy="744910"/>
              </a:xfrm>
              <a:prstGeom prst="ellipse">
                <a:avLst/>
              </a:prstGeom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FA59730-4719-4751-9E09-A103877584A7}"/>
                  </a:ext>
                </a:extLst>
              </p:cNvPr>
              <p:cNvSpPr/>
              <p:nvPr/>
            </p:nvSpPr>
            <p:spPr>
              <a:xfrm>
                <a:off x="11662462" y="2719729"/>
                <a:ext cx="131478" cy="16200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EED796-B110-4FE9-A1D0-DDFB3D3AB94D}"/>
                  </a:ext>
                </a:extLst>
              </p:cNvPr>
              <p:cNvSpPr txBox="1"/>
              <p:nvPr/>
            </p:nvSpPr>
            <p:spPr>
              <a:xfrm>
                <a:off x="11392662" y="2893490"/>
                <a:ext cx="66249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rPr>
                  <a:t>env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F5F5B5-B4E3-49A8-87F2-9C9E2DFF8387}"/>
                </a:ext>
              </a:extLst>
            </p:cNvPr>
            <p:cNvGrpSpPr/>
            <p:nvPr/>
          </p:nvGrpSpPr>
          <p:grpSpPr>
            <a:xfrm>
              <a:off x="11144094" y="3464879"/>
              <a:ext cx="897010" cy="748185"/>
              <a:chOff x="11294990" y="4135901"/>
              <a:chExt cx="897010" cy="748185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C8DB38E-D898-4922-8A38-2A8437253FFD}"/>
                  </a:ext>
                </a:extLst>
              </p:cNvPr>
              <p:cNvSpPr/>
              <p:nvPr/>
            </p:nvSpPr>
            <p:spPr>
              <a:xfrm>
                <a:off x="11294990" y="4135901"/>
                <a:ext cx="897010" cy="744910"/>
              </a:xfrm>
              <a:prstGeom prst="ellipse">
                <a:avLst/>
              </a:prstGeom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A47B32B-AD73-4E91-BD96-5F618EE0CD41}"/>
                  </a:ext>
                </a:extLst>
              </p:cNvPr>
              <p:cNvSpPr/>
              <p:nvPr/>
            </p:nvSpPr>
            <p:spPr>
              <a:xfrm>
                <a:off x="11678092" y="4427352"/>
                <a:ext cx="130806" cy="16200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ACDB6C-66DC-49CA-A467-DAE456790D00}"/>
                  </a:ext>
                </a:extLst>
              </p:cNvPr>
              <p:cNvSpPr txBox="1"/>
              <p:nvPr/>
            </p:nvSpPr>
            <p:spPr>
              <a:xfrm>
                <a:off x="11385248" y="4576309"/>
                <a:ext cx="7079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rPr>
                  <a:t>env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EB9C8EE-A119-425B-893B-4BC78C8833ED}"/>
                </a:ext>
              </a:extLst>
            </p:cNvPr>
            <p:cNvGrpSpPr/>
            <p:nvPr/>
          </p:nvGrpSpPr>
          <p:grpSpPr>
            <a:xfrm>
              <a:off x="10456438" y="5280395"/>
              <a:ext cx="897010" cy="768354"/>
              <a:chOff x="5655331" y="5363187"/>
              <a:chExt cx="897010" cy="76835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FD79AB-6AE7-4BF6-856E-C422F7BA82CF}"/>
                  </a:ext>
                </a:extLst>
              </p:cNvPr>
              <p:cNvSpPr/>
              <p:nvPr/>
            </p:nvSpPr>
            <p:spPr>
              <a:xfrm>
                <a:off x="5655331" y="5363187"/>
                <a:ext cx="897010" cy="744910"/>
              </a:xfrm>
              <a:prstGeom prst="ellipse">
                <a:avLst/>
              </a:prstGeom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sz="1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B9BF1B0-3EC7-47CE-8999-DB10F966F47F}"/>
                  </a:ext>
                </a:extLst>
              </p:cNvPr>
              <p:cNvSpPr/>
              <p:nvPr/>
            </p:nvSpPr>
            <p:spPr>
              <a:xfrm>
                <a:off x="6038098" y="5654638"/>
                <a:ext cx="131478" cy="162009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85BA2D-3F35-4217-9B61-8BF0B36C030F}"/>
                  </a:ext>
                </a:extLst>
              </p:cNvPr>
              <p:cNvSpPr txBox="1"/>
              <p:nvPr/>
            </p:nvSpPr>
            <p:spPr>
              <a:xfrm>
                <a:off x="5752707" y="5823764"/>
                <a:ext cx="7079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rPr>
                  <a:t>env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CED5CE-209F-4DBC-ABB3-D7F1E02CD5C2}"/>
                </a:ext>
              </a:extLst>
            </p:cNvPr>
            <p:cNvCxnSpPr>
              <a:cxnSpLocks/>
              <a:stCxn id="70" idx="5"/>
              <a:endCxn id="60" idx="0"/>
            </p:cNvCxnSpPr>
            <p:nvPr/>
          </p:nvCxnSpPr>
          <p:spPr>
            <a:xfrm>
              <a:off x="10392032" y="4146770"/>
              <a:ext cx="512911" cy="1133625"/>
            </a:xfrm>
            <a:prstGeom prst="straightConnector1">
              <a:avLst/>
            </a:prstGeom>
            <a:ln>
              <a:solidFill>
                <a:srgbClr val="000000">
                  <a:alpha val="34118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5A93CE5-8E10-44C3-AC11-7654179A647C}"/>
                </a:ext>
              </a:extLst>
            </p:cNvPr>
            <p:cNvCxnSpPr>
              <a:cxnSpLocks/>
              <a:stCxn id="70" idx="6"/>
              <a:endCxn id="64" idx="2"/>
            </p:cNvCxnSpPr>
            <p:nvPr/>
          </p:nvCxnSpPr>
          <p:spPr>
            <a:xfrm flipV="1">
              <a:off x="10511966" y="3837334"/>
              <a:ext cx="632128" cy="5772"/>
            </a:xfrm>
            <a:prstGeom prst="straightConnector1">
              <a:avLst/>
            </a:prstGeom>
            <a:ln>
              <a:solidFill>
                <a:srgbClr val="000000">
                  <a:alpha val="34118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7A085F-0C78-4DBD-9929-6673A794B994}"/>
                </a:ext>
              </a:extLst>
            </p:cNvPr>
            <p:cNvCxnSpPr>
              <a:cxnSpLocks/>
              <a:stCxn id="70" idx="7"/>
              <a:endCxn id="69" idx="1"/>
            </p:cNvCxnSpPr>
            <p:nvPr/>
          </p:nvCxnSpPr>
          <p:spPr>
            <a:xfrm flipV="1">
              <a:off x="10392032" y="2792754"/>
              <a:ext cx="506782" cy="746688"/>
            </a:xfrm>
            <a:prstGeom prst="straightConnector1">
              <a:avLst/>
            </a:prstGeom>
            <a:ln>
              <a:solidFill>
                <a:srgbClr val="000000">
                  <a:alpha val="34118"/>
                </a:srgb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22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21F6AE3-E079-49CE-9EE1-D2CD7C4E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9"/>
          <a:stretch/>
        </p:blipFill>
        <p:spPr>
          <a:xfrm>
            <a:off x="0" y="1084820"/>
            <a:ext cx="8801100" cy="5426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E2FC9-FD15-432B-B76F-31C211D8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 3 – Replica-Exchange EDS (RE-EDS)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B4C39-E30C-4A84-9F59-3417B169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16</a:t>
            </a:fld>
            <a:endParaRPr lang="LID4096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7AB5-5076-4ED4-BE8E-3F82F07842C2}"/>
              </a:ext>
            </a:extLst>
          </p:cNvPr>
          <p:cNvGrpSpPr/>
          <p:nvPr/>
        </p:nvGrpSpPr>
        <p:grpSpPr>
          <a:xfrm>
            <a:off x="4922520" y="4104712"/>
            <a:ext cx="7122529" cy="2220313"/>
            <a:chOff x="4922520" y="4104712"/>
            <a:chExt cx="7122529" cy="2220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827154-2008-45F1-BE84-6441713E2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2" r="19952" b="8935"/>
            <a:stretch/>
          </p:blipFill>
          <p:spPr>
            <a:xfrm>
              <a:off x="9227660" y="4104712"/>
              <a:ext cx="2817389" cy="222031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C0586-1DD5-4CDF-9BC7-18E656DDE2F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922520" y="5214869"/>
              <a:ext cx="4305140" cy="3107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BE89F8-4D6C-4EA8-932F-E4C6AF784EE4}"/>
              </a:ext>
            </a:extLst>
          </p:cNvPr>
          <p:cNvGrpSpPr/>
          <p:nvPr/>
        </p:nvGrpSpPr>
        <p:grpSpPr>
          <a:xfrm>
            <a:off x="4511040" y="1084820"/>
            <a:ext cx="7532972" cy="2773987"/>
            <a:chOff x="4511040" y="1084820"/>
            <a:chExt cx="7532972" cy="2773987"/>
          </a:xfrm>
        </p:grpSpPr>
        <p:pic>
          <p:nvPicPr>
            <p:cNvPr id="9" name="Picture 8" descr="A picture containing outdoor object&#10;&#10;Description generated with very high confidence">
              <a:extLst>
                <a:ext uri="{FF2B5EF4-FFF2-40B4-BE49-F238E27FC236}">
                  <a16:creationId xmlns:a16="http://schemas.microsoft.com/office/drawing/2014/main" id="{5CD4B3DA-2F90-49FD-8DCC-CCB2D3705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8" r="24135"/>
            <a:stretch/>
          </p:blipFill>
          <p:spPr>
            <a:xfrm>
              <a:off x="9227660" y="1084820"/>
              <a:ext cx="2816352" cy="277398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47DF64-E16E-48B8-B7BB-AF3A1FDB3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1040" y="2385732"/>
              <a:ext cx="4716621" cy="8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2427C7-251C-41EA-9FF9-1C612E4B2C6D}"/>
              </a:ext>
            </a:extLst>
          </p:cNvPr>
          <p:cNvGrpSpPr/>
          <p:nvPr/>
        </p:nvGrpSpPr>
        <p:grpSpPr>
          <a:xfrm>
            <a:off x="1934308" y="1084820"/>
            <a:ext cx="7507567" cy="5346239"/>
            <a:chOff x="1934308" y="1084820"/>
            <a:chExt cx="7507567" cy="53462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9A05EE-6F95-4845-B08D-96BD3F474C5E}"/>
                </a:ext>
              </a:extLst>
            </p:cNvPr>
            <p:cNvSpPr/>
            <p:nvPr/>
          </p:nvSpPr>
          <p:spPr>
            <a:xfrm>
              <a:off x="7559040" y="5707380"/>
              <a:ext cx="1882835" cy="723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1" name="Content Placeholder 5" descr="Diagram&#10;&#10;Description automatically generated">
              <a:extLst>
                <a:ext uri="{FF2B5EF4-FFF2-40B4-BE49-F238E27FC236}">
                  <a16:creationId xmlns:a16="http://schemas.microsoft.com/office/drawing/2014/main" id="{0E88B07F-E777-4AED-921D-DEEF88944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87" t="86632"/>
            <a:stretch/>
          </p:blipFill>
          <p:spPr>
            <a:xfrm>
              <a:off x="5155114" y="5442519"/>
              <a:ext cx="2320650" cy="725353"/>
            </a:xfrm>
            <a:prstGeom prst="rect">
              <a:avLst/>
            </a:prstGeom>
          </p:spPr>
        </p:pic>
        <p:pic>
          <p:nvPicPr>
            <p:cNvPr id="20" name="Content Placeholder 5" descr="Diagram&#10;&#10;Description automatically generated">
              <a:extLst>
                <a:ext uri="{FF2B5EF4-FFF2-40B4-BE49-F238E27FC236}">
                  <a16:creationId xmlns:a16="http://schemas.microsoft.com/office/drawing/2014/main" id="{E88F4724-9C27-4ABB-A2C7-1BD7EAE44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98" t="29861" r="5852" b="56787"/>
            <a:stretch/>
          </p:blipFill>
          <p:spPr>
            <a:xfrm rot="5400000">
              <a:off x="7513159" y="856015"/>
              <a:ext cx="266861" cy="7244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F670DB-852D-4CFE-99C2-52A039AC4123}"/>
                </a:ext>
              </a:extLst>
            </p:cNvPr>
            <p:cNvSpPr/>
            <p:nvPr/>
          </p:nvSpPr>
          <p:spPr>
            <a:xfrm>
              <a:off x="1934308" y="1702191"/>
              <a:ext cx="717452" cy="407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8DF789-508A-4A37-B967-171A60658613}"/>
                </a:ext>
              </a:extLst>
            </p:cNvPr>
            <p:cNvSpPr/>
            <p:nvPr/>
          </p:nvSpPr>
          <p:spPr>
            <a:xfrm>
              <a:off x="3793588" y="1714582"/>
              <a:ext cx="717452" cy="407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1180EC-525A-4BD6-9393-1DAA89D99DF3}"/>
                </a:ext>
              </a:extLst>
            </p:cNvPr>
            <p:cNvSpPr/>
            <p:nvPr/>
          </p:nvSpPr>
          <p:spPr>
            <a:xfrm>
              <a:off x="5682844" y="1714209"/>
              <a:ext cx="717452" cy="407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2FABC7-05A8-4C59-AC40-D0CEB0F3D287}"/>
                </a:ext>
              </a:extLst>
            </p:cNvPr>
            <p:cNvSpPr/>
            <p:nvPr/>
          </p:nvSpPr>
          <p:spPr>
            <a:xfrm>
              <a:off x="2277608" y="1666735"/>
              <a:ext cx="131478" cy="16200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AAB8FD-1E47-4002-8E45-98817F772912}"/>
                </a:ext>
              </a:extLst>
            </p:cNvPr>
            <p:cNvSpPr/>
            <p:nvPr/>
          </p:nvSpPr>
          <p:spPr>
            <a:xfrm>
              <a:off x="4116463" y="1662461"/>
              <a:ext cx="131478" cy="16200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32E14-5B2D-4F81-BF9B-F6188CDF71F3}"/>
                </a:ext>
              </a:extLst>
            </p:cNvPr>
            <p:cNvSpPr/>
            <p:nvPr/>
          </p:nvSpPr>
          <p:spPr>
            <a:xfrm>
              <a:off x="6017620" y="1662461"/>
              <a:ext cx="131478" cy="162009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6CB257A-3C22-4700-B193-50294A1A0276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Replica exchange enveloping distribution sampling (RE-EDS): A robust method to estimate multiple free-energy differences from a single simulation, </a:t>
            </a:r>
            <a:r>
              <a:rPr lang="en-US" sz="1100" dirty="0" err="1">
                <a:solidFill>
                  <a:schemeClr val="accent3"/>
                </a:solidFill>
                <a:effectLst/>
              </a:rPr>
              <a:t>Sidler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 et al., JCP 2017</a:t>
            </a:r>
            <a:endParaRPr lang="LID4096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6D60A1F-7B68-4FCA-87C0-86F8394A3725}"/>
              </a:ext>
            </a:extLst>
          </p:cNvPr>
          <p:cNvGrpSpPr/>
          <p:nvPr/>
        </p:nvGrpSpPr>
        <p:grpSpPr>
          <a:xfrm>
            <a:off x="5799925" y="1569561"/>
            <a:ext cx="6441891" cy="4117903"/>
            <a:chOff x="5799925" y="1569561"/>
            <a:chExt cx="6441891" cy="41179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DF2850-5B4E-4F61-BBE0-D4FD0C4A72BF}"/>
                </a:ext>
              </a:extLst>
            </p:cNvPr>
            <p:cNvGrpSpPr/>
            <p:nvPr/>
          </p:nvGrpSpPr>
          <p:grpSpPr>
            <a:xfrm>
              <a:off x="6270978" y="1569561"/>
              <a:ext cx="5970838" cy="4117903"/>
              <a:chOff x="6328639" y="1298141"/>
              <a:chExt cx="5970838" cy="4117903"/>
            </a:xfrm>
          </p:grpSpPr>
          <p:pic>
            <p:nvPicPr>
              <p:cNvPr id="83" name="Content Placeholder 5" descr="Diagram&#10;&#10;Description automatically generated">
                <a:extLst>
                  <a:ext uri="{FF2B5EF4-FFF2-40B4-BE49-F238E27FC236}">
                    <a16:creationId xmlns:a16="http://schemas.microsoft.com/office/drawing/2014/main" id="{B521BEAC-0A83-44EC-A714-6A9610854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39" r="9309"/>
              <a:stretch/>
            </p:blipFill>
            <p:spPr>
              <a:xfrm>
                <a:off x="6328639" y="1312716"/>
                <a:ext cx="5911565" cy="410332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8AE254-248A-46D9-88FF-D66D2F4A851A}"/>
                  </a:ext>
                </a:extLst>
              </p:cNvPr>
              <p:cNvSpPr/>
              <p:nvPr/>
            </p:nvSpPr>
            <p:spPr>
              <a:xfrm>
                <a:off x="6428623" y="1663848"/>
                <a:ext cx="4669683" cy="315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A5EA3F9-C21B-40E6-92EA-89444CBD2B3B}"/>
                  </a:ext>
                </a:extLst>
              </p:cNvPr>
              <p:cNvGrpSpPr/>
              <p:nvPr/>
            </p:nvGrpSpPr>
            <p:grpSpPr>
              <a:xfrm>
                <a:off x="6999857" y="1298141"/>
                <a:ext cx="5299620" cy="4043514"/>
                <a:chOff x="1934308" y="1084820"/>
                <a:chExt cx="7905224" cy="534698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DBC89A5-0503-4125-B618-CEA2638FD9ED}"/>
                    </a:ext>
                  </a:extLst>
                </p:cNvPr>
                <p:cNvSpPr/>
                <p:nvPr/>
              </p:nvSpPr>
              <p:spPr>
                <a:xfrm>
                  <a:off x="7956696" y="5708122"/>
                  <a:ext cx="1882836" cy="7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86" name="Content Placeholder 5" descr="Diagram&#10;&#10;Description automatically generated">
                  <a:extLst>
                    <a:ext uri="{FF2B5EF4-FFF2-40B4-BE49-F238E27FC236}">
                      <a16:creationId xmlns:a16="http://schemas.microsoft.com/office/drawing/2014/main" id="{B6307E53-846F-440F-BE8B-6BA3A137E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087" t="86632" b="7350"/>
                <a:stretch/>
              </p:blipFill>
              <p:spPr>
                <a:xfrm>
                  <a:off x="5801579" y="5471686"/>
                  <a:ext cx="2320649" cy="326516"/>
                </a:xfrm>
                <a:prstGeom prst="rect">
                  <a:avLst/>
                </a:prstGeom>
              </p:spPr>
            </p:pic>
            <p:pic>
              <p:nvPicPr>
                <p:cNvPr id="87" name="Content Placeholder 5" descr="Diagram&#10;&#10;Description automatically generated">
                  <a:extLst>
                    <a:ext uri="{FF2B5EF4-FFF2-40B4-BE49-F238E27FC236}">
                      <a16:creationId xmlns:a16="http://schemas.microsoft.com/office/drawing/2014/main" id="{B90AB0C6-D6D9-41C5-BCE9-A1148B1F6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398" t="29861" r="5852" b="56787"/>
                <a:stretch/>
              </p:blipFill>
              <p:spPr>
                <a:xfrm rot="5400000">
                  <a:off x="7513159" y="856015"/>
                  <a:ext cx="266861" cy="724471"/>
                </a:xfrm>
                <a:prstGeom prst="rect">
                  <a:avLst/>
                </a:prstGeom>
              </p:spPr>
            </p:pic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9125A5C-DA05-490C-A207-90B09A044F3B}"/>
                    </a:ext>
                  </a:extLst>
                </p:cNvPr>
                <p:cNvSpPr/>
                <p:nvPr/>
              </p:nvSpPr>
              <p:spPr>
                <a:xfrm>
                  <a:off x="1934308" y="1702191"/>
                  <a:ext cx="813023" cy="4079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99C9C14-EC0E-4004-9531-AD660B661A5A}"/>
                    </a:ext>
                  </a:extLst>
                </p:cNvPr>
                <p:cNvSpPr/>
                <p:nvPr/>
              </p:nvSpPr>
              <p:spPr>
                <a:xfrm>
                  <a:off x="3793587" y="1714582"/>
                  <a:ext cx="1276758" cy="4079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869C1B2-B74B-47CB-B153-D2E9FF0644BA}"/>
                    </a:ext>
                  </a:extLst>
                </p:cNvPr>
                <p:cNvSpPr/>
                <p:nvPr/>
              </p:nvSpPr>
              <p:spPr>
                <a:xfrm>
                  <a:off x="6173415" y="1736155"/>
                  <a:ext cx="922956" cy="4079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</p:grpSp>
        <p:pic>
          <p:nvPicPr>
            <p:cNvPr id="118" name="Picture 117" descr="Diagram&#10;&#10;Description automatically generated">
              <a:extLst>
                <a:ext uri="{FF2B5EF4-FFF2-40B4-BE49-F238E27FC236}">
                  <a16:creationId xmlns:a16="http://schemas.microsoft.com/office/drawing/2014/main" id="{860B9ABA-8216-46B9-827F-08118CF69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925" y="2059129"/>
              <a:ext cx="5276479" cy="308857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87A61C-021F-4067-BD9F-65928716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3 – RE-EDS Workflow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7DBF-1193-45DC-BD6A-496907A02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17</a:t>
            </a:fld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624F7A-F963-4FDA-B75A-9606BB15A5B4}"/>
              </a:ext>
            </a:extLst>
          </p:cNvPr>
          <p:cNvGrpSpPr/>
          <p:nvPr/>
        </p:nvGrpSpPr>
        <p:grpSpPr>
          <a:xfrm>
            <a:off x="82445" y="519775"/>
            <a:ext cx="3108960" cy="6099048"/>
            <a:chOff x="-325079" y="-509520"/>
            <a:chExt cx="3618428" cy="847506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6E6FD44-933E-46C3-898F-2C72B13C3F29}"/>
                </a:ext>
              </a:extLst>
            </p:cNvPr>
            <p:cNvSpPr/>
            <p:nvPr/>
          </p:nvSpPr>
          <p:spPr>
            <a:xfrm>
              <a:off x="641154" y="2459480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r>
                <a:rPr lang="en-US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State Generation</a:t>
              </a:r>
              <a:endParaRPr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43BCD18-3F6B-4F16-BCFA-A7954E930072}"/>
                    </a:ext>
                  </a:extLst>
                </p:cNvPr>
                <p:cNvSpPr/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p>
                      </m:sSubSup>
                    </m:oMath>
                  </a14:m>
                  <a:r>
                    <a:rPr lang="en-US" kern="1200" dirty="0">
                      <a:solidFill>
                        <a:srgbClr val="000000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Estimation</a:t>
                  </a:r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43BCD18-3F6B-4F16-BCFA-A7954E9300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0651CC8F-90D9-4275-9BDD-38BEB8823E8D}"/>
                    </a:ext>
                  </a:extLst>
                </p:cNvPr>
                <p:cNvSpPr/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kern="1200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roduction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0651CC8F-90D9-4275-9BDD-38BEB8823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CE7453-B72A-4F91-AAA5-547BC0E68E7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672718" y="4374294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7B8F9-A9F7-4644-B41A-22573F4F6AE1}"/>
                </a:ext>
              </a:extLst>
            </p:cNvPr>
            <p:cNvGrpSpPr/>
            <p:nvPr/>
          </p:nvGrpSpPr>
          <p:grpSpPr>
            <a:xfrm>
              <a:off x="235160" y="164907"/>
              <a:ext cx="2954006" cy="474441"/>
              <a:chOff x="-835283" y="1216089"/>
              <a:chExt cx="2954091" cy="4745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68DEDF9-39F2-46BC-BB1B-D4441F6B834A}"/>
                      </a:ext>
                    </a:extLst>
                  </p:cNvPr>
                  <p:cNvSpPr/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𝑺𝒚𝒔𝒕𝒆𝒎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68DEDF9-39F2-46BC-BB1B-D4441F6B83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17098B4-002E-4DF2-86E7-407907A004D2}"/>
                      </a:ext>
                    </a:extLst>
                  </p:cNvPr>
                  <p:cNvSpPr/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17098B4-002E-4DF2-86E7-407907A004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A828F4C8-84A2-45A3-8614-922BD7A17F2C}"/>
                      </a:ext>
                    </a:extLst>
                  </p:cNvPr>
                  <p:cNvSpPr/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𝐑</m:t>
                              </m:r>
                            </m:sup>
                          </m:sSubSup>
                          <m:r>
                            <a:rPr lang="ar-AE" sz="1600" b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A828F4C8-84A2-45A3-8614-922BD7A17F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F3B53F-2BA3-4A1F-B910-46C9B95031D6}"/>
                </a:ext>
              </a:extLst>
            </p:cNvPr>
            <p:cNvCxnSpPr>
              <a:cxnSpLocks/>
              <a:stCxn id="70" idx="2"/>
              <a:endCxn id="52" idx="0"/>
            </p:cNvCxnSpPr>
            <p:nvPr/>
          </p:nvCxnSpPr>
          <p:spPr>
            <a:xfrm flipH="1">
              <a:off x="1672718" y="639347"/>
              <a:ext cx="103156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045014-C8D4-435E-8E44-746059A6A2F0}"/>
                </a:ext>
              </a:extLst>
            </p:cNvPr>
            <p:cNvCxnSpPr>
              <a:cxnSpLocks/>
              <a:stCxn id="72" idx="2"/>
              <a:endCxn id="52" idx="0"/>
            </p:cNvCxnSpPr>
            <p:nvPr/>
          </p:nvCxnSpPr>
          <p:spPr>
            <a:xfrm>
              <a:off x="1672717" y="639347"/>
              <a:ext cx="1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7398CD-1CEF-4000-9EEA-10C944E189E3}"/>
                </a:ext>
              </a:extLst>
            </p:cNvPr>
            <p:cNvCxnSpPr>
              <a:cxnSpLocks/>
              <a:stCxn id="71" idx="2"/>
              <a:endCxn id="52" idx="0"/>
            </p:cNvCxnSpPr>
            <p:nvPr/>
          </p:nvCxnSpPr>
          <p:spPr>
            <a:xfrm>
              <a:off x="687794" y="639347"/>
              <a:ext cx="98492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B34681-BD17-4432-9113-CBD07678EFF5}"/>
                </a:ext>
              </a:extLst>
            </p:cNvPr>
            <p:cNvCxnSpPr>
              <a:cxnSpLocks/>
              <a:stCxn id="51" idx="0"/>
              <a:endCxn id="44" idx="2"/>
            </p:cNvCxnSpPr>
            <p:nvPr/>
          </p:nvCxnSpPr>
          <p:spPr>
            <a:xfrm flipV="1">
              <a:off x="1647398" y="6839994"/>
              <a:ext cx="1" cy="5427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3A47381-7CE4-4959-A5A3-67C69AB0C2BE}"/>
                    </a:ext>
                  </a:extLst>
                </p:cNvPr>
                <p:cNvSpPr/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𝑮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3A47381-7CE4-4959-A5A3-67C69AB0C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7EF5644-F0E5-4E5D-8EA7-D74AF92BDB30}"/>
                </a:ext>
              </a:extLst>
            </p:cNvPr>
            <p:cNvSpPr/>
            <p:nvPr/>
          </p:nvSpPr>
          <p:spPr>
            <a:xfrm>
              <a:off x="641154" y="1312636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 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Lower Bound Detection</a:t>
              </a:r>
              <a:endParaRPr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F9D0A0-DDA8-47EC-BEAF-A61EE352644E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3444983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67A33B-09E9-49DB-BA6F-18A61C34BEA4}"/>
                </a:ext>
              </a:extLst>
            </p:cNvPr>
            <p:cNvSpPr txBox="1"/>
            <p:nvPr/>
          </p:nvSpPr>
          <p:spPr>
            <a:xfrm rot="16200000">
              <a:off x="-1280078" y="2124403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Exploration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9DFD46-D771-4DC8-B044-9460F5C235FE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5921324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7B6717-E591-4861-9A94-AA1844B251B7}"/>
                </a:ext>
              </a:extLst>
            </p:cNvPr>
            <p:cNvSpPr txBox="1"/>
            <p:nvPr/>
          </p:nvSpPr>
          <p:spPr>
            <a:xfrm rot="16200000">
              <a:off x="-1309195" y="4436467"/>
              <a:ext cx="2591929" cy="608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Optimization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EFF066-E2F7-44D1-A3DB-AA9E4510BA29}"/>
                </a:ext>
              </a:extLst>
            </p:cNvPr>
            <p:cNvSpPr txBox="1"/>
            <p:nvPr/>
          </p:nvSpPr>
          <p:spPr>
            <a:xfrm rot="16200000">
              <a:off x="-1434570" y="6490474"/>
              <a:ext cx="2591929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67A13EE-1912-4D49-A7B4-315DDDC1B480}"/>
                </a:ext>
              </a:extLst>
            </p:cNvPr>
            <p:cNvGrpSpPr/>
            <p:nvPr/>
          </p:nvGrpSpPr>
          <p:grpSpPr>
            <a:xfrm>
              <a:off x="517740" y="4623782"/>
              <a:ext cx="2317869" cy="1168736"/>
              <a:chOff x="7129986" y="2405603"/>
              <a:chExt cx="2317869" cy="116873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AA76D5B-B9E7-4E7F-A805-7CEFA11F6468}"/>
                  </a:ext>
                </a:extLst>
              </p:cNvPr>
              <p:cNvGrpSpPr/>
              <p:nvPr/>
            </p:nvGrpSpPr>
            <p:grpSpPr>
              <a:xfrm>
                <a:off x="7129986" y="2405603"/>
                <a:ext cx="2317869" cy="1168736"/>
                <a:chOff x="7129986" y="2405603"/>
                <a:chExt cx="2317869" cy="116873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D7B3F46-A444-49BD-BE2D-D69F92EDC23F}"/>
                    </a:ext>
                  </a:extLst>
                </p:cNvPr>
                <p:cNvGrpSpPr/>
                <p:nvPr/>
              </p:nvGrpSpPr>
              <p:grpSpPr>
                <a:xfrm>
                  <a:off x="7129986" y="2405603"/>
                  <a:ext cx="2317869" cy="1078795"/>
                  <a:chOff x="6795196" y="680452"/>
                  <a:chExt cx="2317928" cy="1079070"/>
                </a:xfrm>
              </p:grpSpPr>
              <p:sp>
                <p:nvSpPr>
                  <p:cNvPr id="68" name="TextBox 85">
                    <a:extLst>
                      <a:ext uri="{FF2B5EF4-FFF2-40B4-BE49-F238E27FC236}">
                        <a16:creationId xmlns:a16="http://schemas.microsoft.com/office/drawing/2014/main" id="{68BE7913-7E99-4ACC-BD6E-A176F4F4A824}"/>
                      </a:ext>
                    </a:extLst>
                  </p:cNvPr>
                  <p:cNvSpPr txBox="1"/>
                  <p:nvPr/>
                </p:nvSpPr>
                <p:spPr>
                  <a:xfrm>
                    <a:off x="7587355" y="760546"/>
                    <a:ext cx="787400" cy="3405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iterate</a:t>
                    </a:r>
                    <a:endParaRPr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636094E8-1B63-4490-AA43-F698BF5E9A29}"/>
                      </a:ext>
                    </a:extLst>
                  </p:cNvPr>
                  <p:cNvSpPr/>
                  <p:nvPr/>
                </p:nvSpPr>
                <p:spPr>
                  <a:xfrm>
                    <a:off x="6795196" y="680452"/>
                    <a:ext cx="2317928" cy="1079070"/>
                  </a:xfrm>
                  <a:prstGeom prst="arc">
                    <a:avLst>
                      <a:gd name="adj1" fmla="val 10343312"/>
                      <a:gd name="adj2" fmla="val 862757"/>
                    </a:avLst>
                  </a:prstGeom>
                  <a:noFill/>
                  <a:ln w="28575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endParaRPr lang="LID4096" sz="1400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: Rounded Corners 66">
                      <a:extLst>
                        <a:ext uri="{FF2B5EF4-FFF2-40B4-BE49-F238E27FC236}">
                          <a16:creationId xmlns:a16="http://schemas.microsoft.com/office/drawing/2014/main" id="{237DBF5A-98D5-4469-B920-420C15338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ln w="28575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0" i="0" kern="1200" smtClean="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ptimization</m:t>
                            </m:r>
                          </m:oMath>
                        </m:oMathPara>
                      </a14:m>
                      <a:endParaRPr sz="1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Rectangle: Rounded Corners 66">
                      <a:extLst>
                        <a:ext uri="{FF2B5EF4-FFF2-40B4-BE49-F238E27FC236}">
                          <a16:creationId xmlns:a16="http://schemas.microsoft.com/office/drawing/2014/main" id="{237DBF5A-98D5-4469-B920-420C1533836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28575">
                      <a:solidFill>
                        <a:schemeClr val="accent6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3C80A129-15CF-4825-A7C0-5ED83236B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7680" y="3065343"/>
                <a:ext cx="53090" cy="90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018E27-AC46-402E-B95B-FF76D77DFE19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9" y="1127426"/>
              <a:ext cx="3618428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669CD2-1FE4-4F3F-8BA9-F8202EF4ABB4}"/>
                </a:ext>
              </a:extLst>
            </p:cNvPr>
            <p:cNvSpPr txBox="1"/>
            <p:nvPr/>
          </p:nvSpPr>
          <p:spPr>
            <a:xfrm rot="16200000">
              <a:off x="-1280078" y="452847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Input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57CD6DD-A787-4CB0-BDB7-F03B3E57EC7D}"/>
                </a:ext>
              </a:extLst>
            </p:cNvPr>
            <p:cNvCxnSpPr>
              <a:cxnSpLocks/>
              <a:stCxn id="52" idx="2"/>
              <a:endCxn id="42" idx="0"/>
            </p:cNvCxnSpPr>
            <p:nvPr/>
          </p:nvCxnSpPr>
          <p:spPr>
            <a:xfrm>
              <a:off x="1672718" y="2234219"/>
              <a:ext cx="0" cy="2252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BD4BFF1-4DC4-4A48-AD64-5EC242EE7EB4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672718" y="3381063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FE8948-59F2-48B4-A136-FE19F2FE2E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2505" y="5792518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F8E4B4CB-641F-4857-92E5-E6FAAE198A0D}"/>
              </a:ext>
            </a:extLst>
          </p:cNvPr>
          <p:cNvSpPr/>
          <p:nvPr/>
        </p:nvSpPr>
        <p:spPr>
          <a:xfrm>
            <a:off x="882681" y="2514900"/>
            <a:ext cx="2351017" cy="1622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596FF8-50EB-4CEC-8486-65A65EC92130}"/>
              </a:ext>
            </a:extLst>
          </p:cNvPr>
          <p:cNvSpPr/>
          <p:nvPr/>
        </p:nvSpPr>
        <p:spPr>
          <a:xfrm>
            <a:off x="0" y="3365618"/>
            <a:ext cx="3191405" cy="32532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288AD5-81B0-42E4-8216-919E0CE0E236}"/>
              </a:ext>
            </a:extLst>
          </p:cNvPr>
          <p:cNvGrpSpPr/>
          <p:nvPr/>
        </p:nvGrpSpPr>
        <p:grpSpPr>
          <a:xfrm>
            <a:off x="3437249" y="900426"/>
            <a:ext cx="2165126" cy="5144174"/>
            <a:chOff x="3419475" y="900426"/>
            <a:chExt cx="2165126" cy="5144174"/>
          </a:xfrm>
        </p:grpSpPr>
        <p:pic>
          <p:nvPicPr>
            <p:cNvPr id="39" name="Picture 3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FE9EEA1-22D2-4D79-AF87-7D5476FFD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68"/>
            <a:stretch/>
          </p:blipFill>
          <p:spPr>
            <a:xfrm>
              <a:off x="3529299" y="900426"/>
              <a:ext cx="2055302" cy="51441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6E78B-F4BD-4518-846F-1444A41D2C19}"/>
                </a:ext>
              </a:extLst>
            </p:cNvPr>
            <p:cNvSpPr/>
            <p:nvPr/>
          </p:nvSpPr>
          <p:spPr>
            <a:xfrm>
              <a:off x="3419475" y="1346553"/>
              <a:ext cx="229275" cy="444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94651C-7531-4F04-B7E3-1C8F6E4C9F4C}"/>
              </a:ext>
            </a:extLst>
          </p:cNvPr>
          <p:cNvCxnSpPr/>
          <p:nvPr/>
        </p:nvCxnSpPr>
        <p:spPr>
          <a:xfrm>
            <a:off x="6413260" y="3818404"/>
            <a:ext cx="4677285" cy="0"/>
          </a:xfrm>
          <a:prstGeom prst="line">
            <a:avLst/>
          </a:prstGeom>
          <a:ln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62F3A53-A084-4EB2-94E3-17137DD7A0E4}"/>
              </a:ext>
            </a:extLst>
          </p:cNvPr>
          <p:cNvCxnSpPr/>
          <p:nvPr/>
        </p:nvCxnSpPr>
        <p:spPr>
          <a:xfrm>
            <a:off x="6382698" y="4710266"/>
            <a:ext cx="46772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D495B72-7D02-470B-B7E4-793B6CF4DDE3}"/>
              </a:ext>
            </a:extLst>
          </p:cNvPr>
          <p:cNvSpPr txBox="1"/>
          <p:nvPr/>
        </p:nvSpPr>
        <p:spPr>
          <a:xfrm rot="16200000">
            <a:off x="5219672" y="2875650"/>
            <a:ext cx="1820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Replica s-parameters</a:t>
            </a:r>
            <a:endParaRPr lang="LID4096" sz="105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3BAAED-2D00-46B2-90F1-902D9C2B9298}"/>
              </a:ext>
            </a:extLst>
          </p:cNvPr>
          <p:cNvCxnSpPr/>
          <p:nvPr/>
        </p:nvCxnSpPr>
        <p:spPr>
          <a:xfrm>
            <a:off x="5140960" y="3724187"/>
            <a:ext cx="1230002" cy="69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E6E2A78-1D01-402F-B89E-EF374399D6AA}"/>
              </a:ext>
            </a:extLst>
          </p:cNvPr>
          <p:cNvCxnSpPr>
            <a:cxnSpLocks/>
          </p:cNvCxnSpPr>
          <p:nvPr/>
        </p:nvCxnSpPr>
        <p:spPr>
          <a:xfrm>
            <a:off x="5125293" y="4325042"/>
            <a:ext cx="1245669" cy="363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70DB32-8B56-4C75-85C7-FE106EE059ED}"/>
              </a:ext>
            </a:extLst>
          </p:cNvPr>
          <p:cNvSpPr txBox="1"/>
          <p:nvPr/>
        </p:nvSpPr>
        <p:spPr>
          <a:xfrm>
            <a:off x="3438549" y="1266366"/>
            <a:ext cx="2431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Occurrence Sampling</a:t>
            </a:r>
            <a:endParaRPr lang="LID4096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B692742-D44E-441E-BDCB-4893C9424CCF}"/>
              </a:ext>
            </a:extLst>
          </p:cNvPr>
          <p:cNvSpPr/>
          <p:nvPr/>
        </p:nvSpPr>
        <p:spPr>
          <a:xfrm>
            <a:off x="7240773" y="2170906"/>
            <a:ext cx="131478" cy="1620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82AFF79-799C-4D89-942E-8EF868A20C3C}"/>
              </a:ext>
            </a:extLst>
          </p:cNvPr>
          <p:cNvSpPr/>
          <p:nvPr/>
        </p:nvSpPr>
        <p:spPr>
          <a:xfrm>
            <a:off x="8669946" y="2170906"/>
            <a:ext cx="131478" cy="16200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936C6B1-CB1D-41CF-973A-7B03279A78F2}"/>
              </a:ext>
            </a:extLst>
          </p:cNvPr>
          <p:cNvSpPr/>
          <p:nvPr/>
        </p:nvSpPr>
        <p:spPr>
          <a:xfrm>
            <a:off x="10112083" y="2166808"/>
            <a:ext cx="131478" cy="162009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3120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61C-021F-4067-BD9F-65928716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3 – RE-EDS Workflow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7DBF-1193-45DC-BD6A-496907A02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18</a:t>
            </a:fld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624F7A-F963-4FDA-B75A-9606BB15A5B4}"/>
              </a:ext>
            </a:extLst>
          </p:cNvPr>
          <p:cNvGrpSpPr/>
          <p:nvPr/>
        </p:nvGrpSpPr>
        <p:grpSpPr>
          <a:xfrm>
            <a:off x="82445" y="519775"/>
            <a:ext cx="3108960" cy="6099048"/>
            <a:chOff x="-325079" y="-509520"/>
            <a:chExt cx="3618428" cy="847506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6E6FD44-933E-46C3-898F-2C72B13C3F29}"/>
                </a:ext>
              </a:extLst>
            </p:cNvPr>
            <p:cNvSpPr/>
            <p:nvPr/>
          </p:nvSpPr>
          <p:spPr>
            <a:xfrm>
              <a:off x="641154" y="2459480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State Generation</a:t>
              </a:r>
              <a:endParaRPr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43BCD18-3F6B-4F16-BCFA-A7954E930072}"/>
                    </a:ext>
                  </a:extLst>
                </p:cNvPr>
                <p:cNvSpPr/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p>
                      </m:sSubSup>
                    </m:oMath>
                  </a14:m>
                  <a:r>
                    <a:rPr lang="en-US" kern="1200" dirty="0">
                      <a:solidFill>
                        <a:srgbClr val="000000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Estimation</a:t>
                  </a:r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43BCD18-3F6B-4F16-BCFA-A7954E9300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0651CC8F-90D9-4275-9BDD-38BEB8823E8D}"/>
                    </a:ext>
                  </a:extLst>
                </p:cNvPr>
                <p:cNvSpPr/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kern="1200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roduction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0651CC8F-90D9-4275-9BDD-38BEB8823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CE7453-B72A-4F91-AAA5-547BC0E68E7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672718" y="4374294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D7B8F9-A9F7-4644-B41A-22573F4F6AE1}"/>
                </a:ext>
              </a:extLst>
            </p:cNvPr>
            <p:cNvGrpSpPr/>
            <p:nvPr/>
          </p:nvGrpSpPr>
          <p:grpSpPr>
            <a:xfrm>
              <a:off x="235160" y="164907"/>
              <a:ext cx="2954006" cy="474441"/>
              <a:chOff x="-835283" y="1216089"/>
              <a:chExt cx="2954091" cy="4745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68DEDF9-39F2-46BC-BB1B-D4441F6B834A}"/>
                      </a:ext>
                    </a:extLst>
                  </p:cNvPr>
                  <p:cNvSpPr/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𝑺𝒚𝒔𝒕𝒆𝒎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68DEDF9-39F2-46BC-BB1B-D4441F6B83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17098B4-002E-4DF2-86E7-407907A004D2}"/>
                      </a:ext>
                    </a:extLst>
                  </p:cNvPr>
                  <p:cNvSpPr/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17098B4-002E-4DF2-86E7-407907A004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A828F4C8-84A2-45A3-8614-922BD7A17F2C}"/>
                      </a:ext>
                    </a:extLst>
                  </p:cNvPr>
                  <p:cNvSpPr/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𝐑</m:t>
                              </m:r>
                            </m:sup>
                          </m:sSubSup>
                          <m:r>
                            <a:rPr lang="ar-AE" sz="1600" b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A828F4C8-84A2-45A3-8614-922BD7A17F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F3B53F-2BA3-4A1F-B910-46C9B95031D6}"/>
                </a:ext>
              </a:extLst>
            </p:cNvPr>
            <p:cNvCxnSpPr>
              <a:cxnSpLocks/>
              <a:stCxn id="70" idx="2"/>
              <a:endCxn id="52" idx="0"/>
            </p:cNvCxnSpPr>
            <p:nvPr/>
          </p:nvCxnSpPr>
          <p:spPr>
            <a:xfrm flipH="1">
              <a:off x="1672718" y="639347"/>
              <a:ext cx="103156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045014-C8D4-435E-8E44-746059A6A2F0}"/>
                </a:ext>
              </a:extLst>
            </p:cNvPr>
            <p:cNvCxnSpPr>
              <a:cxnSpLocks/>
              <a:stCxn id="72" idx="2"/>
              <a:endCxn id="52" idx="0"/>
            </p:cNvCxnSpPr>
            <p:nvPr/>
          </p:nvCxnSpPr>
          <p:spPr>
            <a:xfrm>
              <a:off x="1672717" y="639347"/>
              <a:ext cx="1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7398CD-1CEF-4000-9EEA-10C944E189E3}"/>
                </a:ext>
              </a:extLst>
            </p:cNvPr>
            <p:cNvCxnSpPr>
              <a:cxnSpLocks/>
              <a:stCxn id="71" idx="2"/>
              <a:endCxn id="52" idx="0"/>
            </p:cNvCxnSpPr>
            <p:nvPr/>
          </p:nvCxnSpPr>
          <p:spPr>
            <a:xfrm>
              <a:off x="687794" y="639347"/>
              <a:ext cx="98492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B34681-BD17-4432-9113-CBD07678EFF5}"/>
                </a:ext>
              </a:extLst>
            </p:cNvPr>
            <p:cNvCxnSpPr>
              <a:cxnSpLocks/>
              <a:stCxn id="51" idx="0"/>
              <a:endCxn id="44" idx="2"/>
            </p:cNvCxnSpPr>
            <p:nvPr/>
          </p:nvCxnSpPr>
          <p:spPr>
            <a:xfrm flipV="1">
              <a:off x="1647398" y="6839994"/>
              <a:ext cx="1" cy="5427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3A47381-7CE4-4959-A5A3-67C69AB0C2BE}"/>
                    </a:ext>
                  </a:extLst>
                </p:cNvPr>
                <p:cNvSpPr/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𝑮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3A47381-7CE4-4959-A5A3-67C69AB0C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7EF5644-F0E5-4E5D-8EA7-D74AF92BDB30}"/>
                </a:ext>
              </a:extLst>
            </p:cNvPr>
            <p:cNvSpPr/>
            <p:nvPr/>
          </p:nvSpPr>
          <p:spPr>
            <a:xfrm>
              <a:off x="641154" y="1312636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 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Lower Bound Detection</a:t>
              </a:r>
              <a:endParaRPr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F9D0A0-DDA8-47EC-BEAF-A61EE352644E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3444983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67A33B-09E9-49DB-BA6F-18A61C34BEA4}"/>
                </a:ext>
              </a:extLst>
            </p:cNvPr>
            <p:cNvSpPr txBox="1"/>
            <p:nvPr/>
          </p:nvSpPr>
          <p:spPr>
            <a:xfrm rot="16200000">
              <a:off x="-1280078" y="2124403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Exploration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9DFD46-D771-4DC8-B044-9460F5C235FE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5921324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7B6717-E591-4861-9A94-AA1844B251B7}"/>
                </a:ext>
              </a:extLst>
            </p:cNvPr>
            <p:cNvSpPr txBox="1"/>
            <p:nvPr/>
          </p:nvSpPr>
          <p:spPr>
            <a:xfrm rot="16200000">
              <a:off x="-1309195" y="4436467"/>
              <a:ext cx="2591929" cy="608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Optimization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EFF066-E2F7-44D1-A3DB-AA9E4510BA29}"/>
                </a:ext>
              </a:extLst>
            </p:cNvPr>
            <p:cNvSpPr txBox="1"/>
            <p:nvPr/>
          </p:nvSpPr>
          <p:spPr>
            <a:xfrm rot="16200000">
              <a:off x="-1434570" y="6490474"/>
              <a:ext cx="2591929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67A13EE-1912-4D49-A7B4-315DDDC1B480}"/>
                </a:ext>
              </a:extLst>
            </p:cNvPr>
            <p:cNvGrpSpPr/>
            <p:nvPr/>
          </p:nvGrpSpPr>
          <p:grpSpPr>
            <a:xfrm>
              <a:off x="517740" y="4623782"/>
              <a:ext cx="2317869" cy="1168736"/>
              <a:chOff x="7129986" y="2405603"/>
              <a:chExt cx="2317869" cy="116873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AA76D5B-B9E7-4E7F-A805-7CEFA11F6468}"/>
                  </a:ext>
                </a:extLst>
              </p:cNvPr>
              <p:cNvGrpSpPr/>
              <p:nvPr/>
            </p:nvGrpSpPr>
            <p:grpSpPr>
              <a:xfrm>
                <a:off x="7129986" y="2405603"/>
                <a:ext cx="2317869" cy="1168736"/>
                <a:chOff x="7129986" y="2405603"/>
                <a:chExt cx="2317869" cy="1168736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D7B3F46-A444-49BD-BE2D-D69F92EDC23F}"/>
                    </a:ext>
                  </a:extLst>
                </p:cNvPr>
                <p:cNvGrpSpPr/>
                <p:nvPr/>
              </p:nvGrpSpPr>
              <p:grpSpPr>
                <a:xfrm>
                  <a:off x="7129986" y="2405603"/>
                  <a:ext cx="2317869" cy="1078795"/>
                  <a:chOff x="6795196" y="680452"/>
                  <a:chExt cx="2317928" cy="1079070"/>
                </a:xfrm>
              </p:grpSpPr>
              <p:sp>
                <p:nvSpPr>
                  <p:cNvPr id="68" name="TextBox 85">
                    <a:extLst>
                      <a:ext uri="{FF2B5EF4-FFF2-40B4-BE49-F238E27FC236}">
                        <a16:creationId xmlns:a16="http://schemas.microsoft.com/office/drawing/2014/main" id="{68BE7913-7E99-4ACC-BD6E-A176F4F4A824}"/>
                      </a:ext>
                    </a:extLst>
                  </p:cNvPr>
                  <p:cNvSpPr txBox="1"/>
                  <p:nvPr/>
                </p:nvSpPr>
                <p:spPr>
                  <a:xfrm>
                    <a:off x="7587355" y="760546"/>
                    <a:ext cx="787400" cy="3405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iterate</a:t>
                    </a:r>
                    <a:endParaRPr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636094E8-1B63-4490-AA43-F698BF5E9A29}"/>
                      </a:ext>
                    </a:extLst>
                  </p:cNvPr>
                  <p:cNvSpPr/>
                  <p:nvPr/>
                </p:nvSpPr>
                <p:spPr>
                  <a:xfrm>
                    <a:off x="6795196" y="680452"/>
                    <a:ext cx="2317928" cy="1079070"/>
                  </a:xfrm>
                  <a:prstGeom prst="arc">
                    <a:avLst>
                      <a:gd name="adj1" fmla="val 10343312"/>
                      <a:gd name="adj2" fmla="val 862757"/>
                    </a:avLst>
                  </a:prstGeom>
                  <a:noFill/>
                  <a:ln w="28575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endParaRPr lang="LID4096" sz="1400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: Rounded Corners 66">
                      <a:extLst>
                        <a:ext uri="{FF2B5EF4-FFF2-40B4-BE49-F238E27FC236}">
                          <a16:creationId xmlns:a16="http://schemas.microsoft.com/office/drawing/2014/main" id="{237DBF5A-98D5-4469-B920-420C15338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ln w="28575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0" i="0" kern="1200" smtClean="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ptimization</m:t>
                            </m:r>
                          </m:oMath>
                        </m:oMathPara>
                      </a14:m>
                      <a:endParaRPr sz="1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Rectangle: Rounded Corners 66">
                      <a:extLst>
                        <a:ext uri="{FF2B5EF4-FFF2-40B4-BE49-F238E27FC236}">
                          <a16:creationId xmlns:a16="http://schemas.microsoft.com/office/drawing/2014/main" id="{237DBF5A-98D5-4469-B920-420C1533836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28575">
                      <a:solidFill>
                        <a:schemeClr val="accent6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3C80A129-15CF-4825-A7C0-5ED83236B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7680" y="3065343"/>
                <a:ext cx="53090" cy="90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018E27-AC46-402E-B95B-FF76D77DFE19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9" y="1127426"/>
              <a:ext cx="3618428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669CD2-1FE4-4F3F-8BA9-F8202EF4ABB4}"/>
                </a:ext>
              </a:extLst>
            </p:cNvPr>
            <p:cNvSpPr txBox="1"/>
            <p:nvPr/>
          </p:nvSpPr>
          <p:spPr>
            <a:xfrm rot="16200000">
              <a:off x="-1280078" y="452847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Input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57CD6DD-A787-4CB0-BDB7-F03B3E57EC7D}"/>
                </a:ext>
              </a:extLst>
            </p:cNvPr>
            <p:cNvCxnSpPr>
              <a:cxnSpLocks/>
              <a:stCxn id="52" idx="2"/>
              <a:endCxn id="42" idx="0"/>
            </p:cNvCxnSpPr>
            <p:nvPr/>
          </p:nvCxnSpPr>
          <p:spPr>
            <a:xfrm>
              <a:off x="1672718" y="2234219"/>
              <a:ext cx="0" cy="2252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BD4BFF1-4DC4-4A48-AD64-5EC242EE7EB4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672718" y="3381063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2FE8948-59F2-48B4-A136-FE19F2FE2E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2505" y="5792518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4596FF8-50EB-4CEC-8486-65A65EC92130}"/>
              </a:ext>
            </a:extLst>
          </p:cNvPr>
          <p:cNvSpPr/>
          <p:nvPr/>
        </p:nvSpPr>
        <p:spPr>
          <a:xfrm>
            <a:off x="0" y="3365618"/>
            <a:ext cx="3191405" cy="32532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23B315-8D93-4C0C-BB0E-60709E2F6328}"/>
              </a:ext>
            </a:extLst>
          </p:cNvPr>
          <p:cNvGrpSpPr/>
          <p:nvPr/>
        </p:nvGrpSpPr>
        <p:grpSpPr>
          <a:xfrm>
            <a:off x="8508650" y="1305407"/>
            <a:ext cx="2829374" cy="1146669"/>
            <a:chOff x="6162475" y="1352898"/>
            <a:chExt cx="2829374" cy="1146669"/>
          </a:xfrm>
        </p:grpSpPr>
        <p:pic>
          <p:nvPicPr>
            <p:cNvPr id="76" name="Picture 75" descr="Chart&#10;&#10;Description automatically generated">
              <a:extLst>
                <a:ext uri="{FF2B5EF4-FFF2-40B4-BE49-F238E27FC236}">
                  <a16:creationId xmlns:a16="http://schemas.microsoft.com/office/drawing/2014/main" id="{477679B1-78F1-4707-A9EF-02CBBBA37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2" t="33173" r="14445" b="14264"/>
            <a:stretch/>
          </p:blipFill>
          <p:spPr>
            <a:xfrm>
              <a:off x="6162475" y="1352898"/>
              <a:ext cx="2829374" cy="1146669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A5AA3C5-EFB4-48F3-878B-2CBF6DEE842D}"/>
                </a:ext>
              </a:extLst>
            </p:cNvPr>
            <p:cNvSpPr/>
            <p:nvPr/>
          </p:nvSpPr>
          <p:spPr>
            <a:xfrm>
              <a:off x="6902783" y="2243136"/>
              <a:ext cx="168985" cy="136905"/>
            </a:xfrm>
            <a:prstGeom prst="ellipse">
              <a:avLst/>
            </a:prstGeom>
            <a:solidFill>
              <a:srgbClr val="3300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330099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35B2A-A4A6-4BFD-BDBD-46CDFB21481D}"/>
              </a:ext>
            </a:extLst>
          </p:cNvPr>
          <p:cNvGrpSpPr/>
          <p:nvPr/>
        </p:nvGrpSpPr>
        <p:grpSpPr>
          <a:xfrm>
            <a:off x="8578950" y="2481610"/>
            <a:ext cx="2829374" cy="1163105"/>
            <a:chOff x="9187211" y="1381107"/>
            <a:chExt cx="2829374" cy="1163105"/>
          </a:xfrm>
        </p:grpSpPr>
        <p:pic>
          <p:nvPicPr>
            <p:cNvPr id="77" name="Picture 76" descr="Chart&#10;&#10;Description automatically generated">
              <a:extLst>
                <a:ext uri="{FF2B5EF4-FFF2-40B4-BE49-F238E27FC236}">
                  <a16:creationId xmlns:a16="http://schemas.microsoft.com/office/drawing/2014/main" id="{B2690B2F-A40F-488B-9DB4-7951A57F9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2" t="33173" r="14445" b="14264"/>
            <a:stretch/>
          </p:blipFill>
          <p:spPr>
            <a:xfrm>
              <a:off x="9187211" y="1381107"/>
              <a:ext cx="2829374" cy="1146669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3C760AA-8205-4B37-AD99-1B3729D05D39}"/>
                </a:ext>
              </a:extLst>
            </p:cNvPr>
            <p:cNvSpPr/>
            <p:nvPr/>
          </p:nvSpPr>
          <p:spPr>
            <a:xfrm>
              <a:off x="10601898" y="2407307"/>
              <a:ext cx="168985" cy="13690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330099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2D1C51-F966-4F7A-B54B-4D2FAE217DB8}"/>
              </a:ext>
            </a:extLst>
          </p:cNvPr>
          <p:cNvGrpSpPr/>
          <p:nvPr/>
        </p:nvGrpSpPr>
        <p:grpSpPr>
          <a:xfrm>
            <a:off x="8585872" y="3724919"/>
            <a:ext cx="2829374" cy="1146669"/>
            <a:chOff x="7776742" y="2773630"/>
            <a:chExt cx="2829374" cy="1146669"/>
          </a:xfrm>
        </p:grpSpPr>
        <p:pic>
          <p:nvPicPr>
            <p:cNvPr id="78" name="Picture 77" descr="Chart&#10;&#10;Description automatically generated">
              <a:extLst>
                <a:ext uri="{FF2B5EF4-FFF2-40B4-BE49-F238E27FC236}">
                  <a16:creationId xmlns:a16="http://schemas.microsoft.com/office/drawing/2014/main" id="{E79BE17E-15AA-45AF-AF5D-FE60644A3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2" t="33173" r="14445" b="14264"/>
            <a:stretch/>
          </p:blipFill>
          <p:spPr>
            <a:xfrm>
              <a:off x="7776742" y="2773630"/>
              <a:ext cx="2829374" cy="1146669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23818C-FE30-4761-8C4C-2D1219D2AEAF}"/>
                </a:ext>
              </a:extLst>
            </p:cNvPr>
            <p:cNvSpPr/>
            <p:nvPr/>
          </p:nvSpPr>
          <p:spPr>
            <a:xfrm>
              <a:off x="9907991" y="3724187"/>
              <a:ext cx="168985" cy="13690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330099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A0DA7C4-17D0-40E0-99CA-8EE0248955B4}"/>
              </a:ext>
            </a:extLst>
          </p:cNvPr>
          <p:cNvGrpSpPr/>
          <p:nvPr/>
        </p:nvGrpSpPr>
        <p:grpSpPr>
          <a:xfrm>
            <a:off x="3571599" y="1661057"/>
            <a:ext cx="2829374" cy="1146669"/>
            <a:chOff x="6162475" y="1352898"/>
            <a:chExt cx="2829374" cy="1146669"/>
          </a:xfrm>
        </p:grpSpPr>
        <p:pic>
          <p:nvPicPr>
            <p:cNvPr id="83" name="Picture 82" descr="Chart&#10;&#10;Description automatically generated">
              <a:extLst>
                <a:ext uri="{FF2B5EF4-FFF2-40B4-BE49-F238E27FC236}">
                  <a16:creationId xmlns:a16="http://schemas.microsoft.com/office/drawing/2014/main" id="{9731274A-39AE-4813-BF07-0F25CAF6C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2" t="33173" r="14445" b="14264"/>
            <a:stretch/>
          </p:blipFill>
          <p:spPr>
            <a:xfrm>
              <a:off x="6162475" y="1352898"/>
              <a:ext cx="2829374" cy="1146669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7C50C4E-8AD1-4EB8-B477-6E592C14B111}"/>
                </a:ext>
              </a:extLst>
            </p:cNvPr>
            <p:cNvSpPr/>
            <p:nvPr/>
          </p:nvSpPr>
          <p:spPr>
            <a:xfrm>
              <a:off x="6902783" y="2243136"/>
              <a:ext cx="168985" cy="136905"/>
            </a:xfrm>
            <a:prstGeom prst="ellipse">
              <a:avLst/>
            </a:prstGeom>
            <a:solidFill>
              <a:srgbClr val="3300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330099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91662-03E8-4A04-A957-0513C01ECB65}"/>
              </a:ext>
            </a:extLst>
          </p:cNvPr>
          <p:cNvCxnSpPr>
            <a:stCxn id="83" idx="3"/>
            <a:endCxn id="76" idx="1"/>
          </p:cNvCxnSpPr>
          <p:nvPr/>
        </p:nvCxnSpPr>
        <p:spPr>
          <a:xfrm flipV="1">
            <a:off x="6400973" y="1878742"/>
            <a:ext cx="2107677" cy="355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F48B5E3-ADD1-4516-BAAF-C485E0EA4596}"/>
              </a:ext>
            </a:extLst>
          </p:cNvPr>
          <p:cNvCxnSpPr>
            <a:cxnSpLocks/>
            <a:stCxn id="83" idx="3"/>
            <a:endCxn id="77" idx="1"/>
          </p:cNvCxnSpPr>
          <p:nvPr/>
        </p:nvCxnSpPr>
        <p:spPr>
          <a:xfrm>
            <a:off x="6400973" y="2234392"/>
            <a:ext cx="2177977" cy="820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746A0C4D-09F4-4C52-BCD7-F723EB12D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" b="9891"/>
          <a:stretch/>
        </p:blipFill>
        <p:spPr>
          <a:xfrm>
            <a:off x="2019761" y="3437321"/>
            <a:ext cx="6222751" cy="3253204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326F3C-8730-43AC-B95A-F33178B6CA67}"/>
              </a:ext>
            </a:extLst>
          </p:cNvPr>
          <p:cNvCxnSpPr/>
          <p:nvPr/>
        </p:nvCxnSpPr>
        <p:spPr>
          <a:xfrm>
            <a:off x="2223973" y="6236804"/>
            <a:ext cx="4395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07DD04-E165-451F-B593-D363E4D11100}"/>
              </a:ext>
            </a:extLst>
          </p:cNvPr>
          <p:cNvSpPr txBox="1"/>
          <p:nvPr/>
        </p:nvSpPr>
        <p:spPr>
          <a:xfrm>
            <a:off x="1609716" y="6258769"/>
            <a:ext cx="2012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Single state MD</a:t>
            </a:r>
            <a:endParaRPr lang="LID4096" sz="12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992F1FF-53FC-4C72-9873-DE3836227412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6400973" y="2234392"/>
            <a:ext cx="2184899" cy="1488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5E6D7A-43B0-4F54-BA9E-6269F501168B}"/>
              </a:ext>
            </a:extLst>
          </p:cNvPr>
          <p:cNvSpPr txBox="1"/>
          <p:nvPr/>
        </p:nvSpPr>
        <p:spPr>
          <a:xfrm>
            <a:off x="3781838" y="1175838"/>
            <a:ext cx="2653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Start coordinates</a:t>
            </a:r>
            <a:endParaRPr lang="LID4096" sz="16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380D17-C1CB-4948-88DB-7A3107AD1BB9}"/>
              </a:ext>
            </a:extLst>
          </p:cNvPr>
          <p:cNvSpPr txBox="1"/>
          <p:nvPr/>
        </p:nvSpPr>
        <p:spPr>
          <a:xfrm>
            <a:off x="8585871" y="882479"/>
            <a:ext cx="2653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End State Coordinates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10893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498A1B5-1C7D-4192-A2CC-6BDF49CA2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7779"/>
          <a:stretch/>
        </p:blipFill>
        <p:spPr>
          <a:xfrm>
            <a:off x="609604" y="2017128"/>
            <a:ext cx="4219243" cy="3791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19AD01-3AD9-469D-B8C0-19B7ABE0A066}"/>
              </a:ext>
            </a:extLst>
          </p:cNvPr>
          <p:cNvGrpSpPr/>
          <p:nvPr/>
        </p:nvGrpSpPr>
        <p:grpSpPr>
          <a:xfrm>
            <a:off x="1344391" y="2441308"/>
            <a:ext cx="4321214" cy="2900103"/>
            <a:chOff x="1344391" y="2285772"/>
            <a:chExt cx="4655266" cy="3055640"/>
          </a:xfrm>
        </p:grpSpPr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id="{00865AC0-5C20-4EE4-B97D-D10B33A75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9" t="40290" r="9510" b="11473"/>
            <a:stretch/>
          </p:blipFill>
          <p:spPr>
            <a:xfrm>
              <a:off x="1344391" y="3429000"/>
              <a:ext cx="4655266" cy="1912412"/>
            </a:xfrm>
            <a:prstGeom prst="rect">
              <a:avLst/>
            </a:prstGeom>
          </p:spPr>
        </p:pic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3350090C-25C6-419D-9F22-F37BD0DB9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7" t="11851" r="9962" b="59712"/>
            <a:stretch/>
          </p:blipFill>
          <p:spPr>
            <a:xfrm flipH="1">
              <a:off x="1381087" y="2285772"/>
              <a:ext cx="4603408" cy="11432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E2FC9-FD15-432B-B76F-31C211D8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 3 – RE-EDS Workflow – 1SS vs SSM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B4C39-E30C-4A84-9F59-3417B169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1EF5A56-09B0-494E-9CC0-092A80204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00"/>
          <a:stretch/>
        </p:blipFill>
        <p:spPr>
          <a:xfrm>
            <a:off x="6130487" y="2017128"/>
            <a:ext cx="5072062" cy="37914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B46F6F-323D-4B90-A51A-3DD3C014DAC1}"/>
              </a:ext>
            </a:extLst>
          </p:cNvPr>
          <p:cNvSpPr txBox="1"/>
          <p:nvPr/>
        </p:nvSpPr>
        <p:spPr>
          <a:xfrm>
            <a:off x="2245244" y="1541473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Starting State (1SS)</a:t>
            </a:r>
            <a:endParaRPr lang="LID4096" b="1" dirty="0"/>
          </a:p>
        </p:txBody>
      </p:sp>
      <p:pic>
        <p:nvPicPr>
          <p:cNvPr id="78" name="Picture 77" descr="Diagram, schematic&#10;&#10;Description automatically generated">
            <a:extLst>
              <a:ext uri="{FF2B5EF4-FFF2-40B4-BE49-F238E27FC236}">
                <a16:creationId xmlns:a16="http://schemas.microsoft.com/office/drawing/2014/main" id="{05AE16C0-9A28-43AA-B29C-A451D78487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5" r="11076"/>
          <a:stretch/>
        </p:blipFill>
        <p:spPr>
          <a:xfrm>
            <a:off x="6899704" y="2467948"/>
            <a:ext cx="4331326" cy="28285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D05879-80E6-40F2-948B-BB3F77ADCFB5}"/>
              </a:ext>
            </a:extLst>
          </p:cNvPr>
          <p:cNvSpPr txBox="1"/>
          <p:nvPr/>
        </p:nvSpPr>
        <p:spPr>
          <a:xfrm>
            <a:off x="7546622" y="1561469"/>
            <a:ext cx="31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Starting State Mixing (SSM)</a:t>
            </a:r>
            <a:endParaRPr lang="LID4096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7EF970-649B-4C55-AA29-2122DA5F96D7}"/>
              </a:ext>
            </a:extLst>
          </p:cNvPr>
          <p:cNvGrpSpPr/>
          <p:nvPr/>
        </p:nvGrpSpPr>
        <p:grpSpPr>
          <a:xfrm>
            <a:off x="7659058" y="2895694"/>
            <a:ext cx="2914056" cy="2311576"/>
            <a:chOff x="7659058" y="2895694"/>
            <a:chExt cx="2914056" cy="23115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2F0B6B-16F7-4D4F-BCA5-52457C020A3C}"/>
                </a:ext>
              </a:extLst>
            </p:cNvPr>
            <p:cNvGrpSpPr/>
            <p:nvPr/>
          </p:nvGrpSpPr>
          <p:grpSpPr>
            <a:xfrm>
              <a:off x="7659058" y="2895694"/>
              <a:ext cx="2914056" cy="1760935"/>
              <a:chOff x="4978090" y="2271903"/>
              <a:chExt cx="3975207" cy="247087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2EAF531-B9DC-421E-B8CA-6950A003C4A8}"/>
                  </a:ext>
                </a:extLst>
              </p:cNvPr>
              <p:cNvSpPr/>
              <p:nvPr/>
            </p:nvSpPr>
            <p:spPr>
              <a:xfrm>
                <a:off x="4978090" y="2271903"/>
                <a:ext cx="230521" cy="192100"/>
              </a:xfrm>
              <a:prstGeom prst="ellipse">
                <a:avLst/>
              </a:prstGeom>
              <a:solidFill>
                <a:srgbClr val="33009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330099"/>
                  </a:solidFill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2C3AF5-8E66-4DEE-A4E9-5D1FF3D08448}"/>
                  </a:ext>
                </a:extLst>
              </p:cNvPr>
              <p:cNvSpPr/>
              <p:nvPr/>
            </p:nvSpPr>
            <p:spPr>
              <a:xfrm>
                <a:off x="6917028" y="2574142"/>
                <a:ext cx="230521" cy="1921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52E55AD-6BA7-445B-8284-438818A851AC}"/>
                  </a:ext>
                </a:extLst>
              </p:cNvPr>
              <p:cNvSpPr/>
              <p:nvPr/>
            </p:nvSpPr>
            <p:spPr>
              <a:xfrm>
                <a:off x="8722776" y="2858450"/>
                <a:ext cx="230521" cy="1921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958795-2D9C-48BC-B549-68BE0F7791D2}"/>
                  </a:ext>
                </a:extLst>
              </p:cNvPr>
              <p:cNvSpPr/>
              <p:nvPr/>
            </p:nvSpPr>
            <p:spPr>
              <a:xfrm>
                <a:off x="5208611" y="3209494"/>
                <a:ext cx="230521" cy="192100"/>
              </a:xfrm>
              <a:prstGeom prst="ellipse">
                <a:avLst/>
              </a:prstGeom>
              <a:solidFill>
                <a:srgbClr val="33009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>
                  <a:solidFill>
                    <a:srgbClr val="330099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AEC3403-0A2A-40E9-97F4-1843B2A02861}"/>
                  </a:ext>
                </a:extLst>
              </p:cNvPr>
              <p:cNvSpPr/>
              <p:nvPr/>
            </p:nvSpPr>
            <p:spPr>
              <a:xfrm>
                <a:off x="6756463" y="3603070"/>
                <a:ext cx="230521" cy="1921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3518511-F768-4F13-B398-A5D4AF933E01}"/>
                  </a:ext>
                </a:extLst>
              </p:cNvPr>
              <p:cNvSpPr/>
              <p:nvPr/>
            </p:nvSpPr>
            <p:spPr>
              <a:xfrm>
                <a:off x="7881275" y="3988004"/>
                <a:ext cx="230521" cy="1921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4DF155F-FF96-4018-9E38-417B4ED850C2}"/>
                  </a:ext>
                </a:extLst>
              </p:cNvPr>
              <p:cNvSpPr/>
              <p:nvPr/>
            </p:nvSpPr>
            <p:spPr>
              <a:xfrm>
                <a:off x="5945274" y="4550679"/>
                <a:ext cx="230521" cy="192100"/>
              </a:xfrm>
              <a:prstGeom prst="ellipse">
                <a:avLst/>
              </a:prstGeom>
              <a:solidFill>
                <a:srgbClr val="33009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rgbClr val="330099"/>
                  </a:solidFill>
                </a:endParaRP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DB44C2-B65E-48EC-9C6C-1BF96660C96F}"/>
                </a:ext>
              </a:extLst>
            </p:cNvPr>
            <p:cNvSpPr/>
            <p:nvPr/>
          </p:nvSpPr>
          <p:spPr>
            <a:xfrm>
              <a:off x="8954449" y="5070365"/>
              <a:ext cx="168985" cy="13690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1D072A3-EDBF-4972-BD70-BF6D47936131}"/>
              </a:ext>
            </a:extLst>
          </p:cNvPr>
          <p:cNvSpPr/>
          <p:nvPr/>
        </p:nvSpPr>
        <p:spPr>
          <a:xfrm>
            <a:off x="7405272" y="23530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2DEE3-7665-4C3E-832D-3608C8558EDA}"/>
              </a:ext>
            </a:extLst>
          </p:cNvPr>
          <p:cNvSpPr/>
          <p:nvPr/>
        </p:nvSpPr>
        <p:spPr>
          <a:xfrm>
            <a:off x="7736461" y="2444773"/>
            <a:ext cx="131478" cy="1620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C54CD9-BD1A-4911-A510-1788BB145ED1}"/>
              </a:ext>
            </a:extLst>
          </p:cNvPr>
          <p:cNvSpPr/>
          <p:nvPr/>
        </p:nvSpPr>
        <p:spPr>
          <a:xfrm>
            <a:off x="8764708" y="23530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D4CA4C-C59C-4CEC-AD15-047DDACC5381}"/>
              </a:ext>
            </a:extLst>
          </p:cNvPr>
          <p:cNvSpPr/>
          <p:nvPr/>
        </p:nvSpPr>
        <p:spPr>
          <a:xfrm>
            <a:off x="9016432" y="2444773"/>
            <a:ext cx="131478" cy="16200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3128C8-D8B1-4FD0-B239-4DC062DB2866}"/>
              </a:ext>
            </a:extLst>
          </p:cNvPr>
          <p:cNvSpPr/>
          <p:nvPr/>
        </p:nvSpPr>
        <p:spPr>
          <a:xfrm>
            <a:off x="10003417" y="23530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2ADE12-641E-47AC-9D70-EF9BE8B602A2}"/>
              </a:ext>
            </a:extLst>
          </p:cNvPr>
          <p:cNvSpPr/>
          <p:nvPr/>
        </p:nvSpPr>
        <p:spPr>
          <a:xfrm>
            <a:off x="1367489" y="2262169"/>
            <a:ext cx="223386" cy="2215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00683B-213D-4A4F-9088-1E0D83B93B48}"/>
              </a:ext>
            </a:extLst>
          </p:cNvPr>
          <p:cNvSpPr/>
          <p:nvPr/>
        </p:nvSpPr>
        <p:spPr>
          <a:xfrm>
            <a:off x="10296404" y="2444773"/>
            <a:ext cx="131478" cy="162009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70E35183-F311-4161-B095-13BEC17C5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7" y="2437600"/>
            <a:ext cx="4927625" cy="288437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6212699-7B8B-4916-B841-E09E7A7936F1}"/>
              </a:ext>
            </a:extLst>
          </p:cNvPr>
          <p:cNvGrpSpPr/>
          <p:nvPr/>
        </p:nvGrpSpPr>
        <p:grpSpPr>
          <a:xfrm>
            <a:off x="2112046" y="2895694"/>
            <a:ext cx="1104015" cy="2308605"/>
            <a:chOff x="1730821" y="3429000"/>
            <a:chExt cx="1104015" cy="2308605"/>
          </a:xfrm>
          <a:solidFill>
            <a:srgbClr val="330099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5A1ACB-909C-4421-AA22-5162B6555158}"/>
                </a:ext>
              </a:extLst>
            </p:cNvPr>
            <p:cNvSpPr/>
            <p:nvPr/>
          </p:nvSpPr>
          <p:spPr>
            <a:xfrm>
              <a:off x="1765460" y="3429000"/>
              <a:ext cx="168985" cy="13690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D003B66-A6F5-4FBA-BBC4-FA40084A8C8F}"/>
                </a:ext>
              </a:extLst>
            </p:cNvPr>
            <p:cNvGrpSpPr/>
            <p:nvPr/>
          </p:nvGrpSpPr>
          <p:grpSpPr>
            <a:xfrm>
              <a:off x="1730821" y="3633834"/>
              <a:ext cx="1104015" cy="2103771"/>
              <a:chOff x="1730821" y="3633834"/>
              <a:chExt cx="1104015" cy="2103771"/>
            </a:xfrm>
            <a:grpFill/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76AEF58-3E3F-40C8-87EB-8481B5B8B8BA}"/>
                  </a:ext>
                </a:extLst>
              </p:cNvPr>
              <p:cNvSpPr/>
              <p:nvPr/>
            </p:nvSpPr>
            <p:spPr>
              <a:xfrm>
                <a:off x="1730821" y="3633834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BCEF07-0F20-4F9C-8738-5895A2D43B50}"/>
                  </a:ext>
                </a:extLst>
              </p:cNvPr>
              <p:cNvSpPr/>
              <p:nvPr/>
            </p:nvSpPr>
            <p:spPr>
              <a:xfrm>
                <a:off x="1765460" y="3856464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56FDF9-F08C-46DB-A452-F16A8991047A}"/>
                  </a:ext>
                </a:extLst>
              </p:cNvPr>
              <p:cNvSpPr/>
              <p:nvPr/>
            </p:nvSpPr>
            <p:spPr>
              <a:xfrm>
                <a:off x="1809249" y="4087013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7D146D-8C2C-42EB-B231-8BC662095F16}"/>
                  </a:ext>
                </a:extLst>
              </p:cNvPr>
              <p:cNvSpPr/>
              <p:nvPr/>
            </p:nvSpPr>
            <p:spPr>
              <a:xfrm>
                <a:off x="2108360" y="4371393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AC07DBC-FEE7-4888-9273-5FE428814F68}"/>
                  </a:ext>
                </a:extLst>
              </p:cNvPr>
              <p:cNvSpPr/>
              <p:nvPr/>
            </p:nvSpPr>
            <p:spPr>
              <a:xfrm>
                <a:off x="2365535" y="4685100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BDE4703-6AC5-49C1-B30F-0AAA26748290}"/>
                  </a:ext>
                </a:extLst>
              </p:cNvPr>
              <p:cNvSpPr/>
              <p:nvPr/>
            </p:nvSpPr>
            <p:spPr>
              <a:xfrm>
                <a:off x="2450027" y="5086105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632B4-EB6F-4190-8B76-7C34F52019B1}"/>
                  </a:ext>
                </a:extLst>
              </p:cNvPr>
              <p:cNvSpPr/>
              <p:nvPr/>
            </p:nvSpPr>
            <p:spPr>
              <a:xfrm>
                <a:off x="2665851" y="5600700"/>
                <a:ext cx="168985" cy="1369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85084-9120-40B0-B50C-62C9870948A0}"/>
              </a:ext>
            </a:extLst>
          </p:cNvPr>
          <p:cNvSpPr/>
          <p:nvPr/>
        </p:nvSpPr>
        <p:spPr>
          <a:xfrm>
            <a:off x="1856625" y="2349615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F7A5A0-F643-4969-A70D-4ECB6CAD73FD}"/>
              </a:ext>
            </a:extLst>
          </p:cNvPr>
          <p:cNvSpPr/>
          <p:nvPr/>
        </p:nvSpPr>
        <p:spPr>
          <a:xfrm>
            <a:off x="2187814" y="2441309"/>
            <a:ext cx="131478" cy="1620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A0B379-55DC-40E0-96E7-8838939BEB3E}"/>
              </a:ext>
            </a:extLst>
          </p:cNvPr>
          <p:cNvSpPr/>
          <p:nvPr/>
        </p:nvSpPr>
        <p:spPr>
          <a:xfrm>
            <a:off x="3216061" y="2349615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BCE169-7154-4F51-BAE1-8340DCC58B58}"/>
              </a:ext>
            </a:extLst>
          </p:cNvPr>
          <p:cNvSpPr/>
          <p:nvPr/>
        </p:nvSpPr>
        <p:spPr>
          <a:xfrm>
            <a:off x="3467785" y="2441309"/>
            <a:ext cx="131478" cy="16200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7CEE8-6564-464D-B149-F175A8F0D66B}"/>
              </a:ext>
            </a:extLst>
          </p:cNvPr>
          <p:cNvSpPr/>
          <p:nvPr/>
        </p:nvSpPr>
        <p:spPr>
          <a:xfrm>
            <a:off x="4454770" y="2349615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E101C5-67A8-4650-9D52-62754B2E5ED6}"/>
              </a:ext>
            </a:extLst>
          </p:cNvPr>
          <p:cNvSpPr/>
          <p:nvPr/>
        </p:nvSpPr>
        <p:spPr>
          <a:xfrm>
            <a:off x="4747757" y="2441309"/>
            <a:ext cx="131478" cy="162009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2746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AB2A40E-FB20-4DA0-95F5-0AAB4C13E284}"/>
              </a:ext>
            </a:extLst>
          </p:cNvPr>
          <p:cNvSpPr/>
          <p:nvPr/>
        </p:nvSpPr>
        <p:spPr>
          <a:xfrm>
            <a:off x="11314684" y="464127"/>
            <a:ext cx="857576" cy="595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2CF58-8C85-4E52-BBF0-6ED2193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6" y="133533"/>
            <a:ext cx="7453740" cy="725921"/>
          </a:xfrm>
        </p:spPr>
        <p:txBody>
          <a:bodyPr/>
          <a:lstStyle/>
          <a:p>
            <a:r>
              <a:rPr lang="en-US" sz="2400" dirty="0"/>
              <a:t>Ch 1 - A Simple Package for Fast Prototyping and Teaching Molecular Simulations</a:t>
            </a:r>
            <a:endParaRPr lang="en-CH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DF43-8BD9-4C87-B662-F3F263492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</a:t>
            </a:fld>
            <a:endParaRPr lang="LID4096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00387D6-05DF-4B32-93F8-F3C5C657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/>
          <a:stretch/>
        </p:blipFill>
        <p:spPr>
          <a:xfrm>
            <a:off x="5643680" y="1757404"/>
            <a:ext cx="6525729" cy="4135535"/>
          </a:xfrm>
          <a:prstGeom prst="rect">
            <a:avLst/>
          </a:prstGeom>
        </p:spPr>
      </p:pic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5F8EC3CE-F610-4A6A-9436-F2C99E5D9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5" y="1292153"/>
            <a:ext cx="5093386" cy="2282319"/>
          </a:xfr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1A0DCFB-28FC-4938-BD19-BE9B7C17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55" y="0"/>
            <a:ext cx="4190745" cy="8577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933A3A2-B0AF-4E9A-B1C7-1B90EED70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8" y="4880619"/>
            <a:ext cx="5177117" cy="12942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81631E-EA6D-4E6E-A211-ED43FAF2FE53}"/>
              </a:ext>
            </a:extLst>
          </p:cNvPr>
          <p:cNvCxnSpPr>
            <a:cxnSpLocks/>
          </p:cNvCxnSpPr>
          <p:nvPr/>
        </p:nvCxnSpPr>
        <p:spPr>
          <a:xfrm>
            <a:off x="5516112" y="1113401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EF9D6B-DF85-4AA2-864B-8A62B41DB0D0}"/>
              </a:ext>
            </a:extLst>
          </p:cNvPr>
          <p:cNvCxnSpPr>
            <a:cxnSpLocks/>
          </p:cNvCxnSpPr>
          <p:nvPr/>
        </p:nvCxnSpPr>
        <p:spPr>
          <a:xfrm flipH="1">
            <a:off x="211428" y="4426527"/>
            <a:ext cx="5024113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61C-021F-4067-BD9F-65928716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 3 – RE-EDS Workflow – Energy Offsets</a:t>
            </a:r>
            <a:endParaRPr lang="LID4096" sz="3600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2E92157-4947-4EC5-9047-88943FE8F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791" y="4271561"/>
            <a:ext cx="6738551" cy="17494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7DBF-1193-45DC-BD6A-496907A02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20</a:t>
            </a:fld>
            <a:endParaRPr lang="LID4096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AE57BD-1954-47C5-978C-71D90E3F8556}"/>
              </a:ext>
            </a:extLst>
          </p:cNvPr>
          <p:cNvGrpSpPr/>
          <p:nvPr/>
        </p:nvGrpSpPr>
        <p:grpSpPr>
          <a:xfrm>
            <a:off x="82445" y="519775"/>
            <a:ext cx="3108960" cy="6099048"/>
            <a:chOff x="-325079" y="-509520"/>
            <a:chExt cx="3618428" cy="8475065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8D38C76-E2F0-46B3-8933-AA810E6A9424}"/>
                </a:ext>
              </a:extLst>
            </p:cNvPr>
            <p:cNvSpPr/>
            <p:nvPr/>
          </p:nvSpPr>
          <p:spPr>
            <a:xfrm>
              <a:off x="641154" y="2459480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State Generation</a:t>
              </a:r>
              <a:endParaRPr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EBF10002-5D86-4292-950F-9905E5BC0415}"/>
                    </a:ext>
                  </a:extLst>
                </p:cNvPr>
                <p:cNvSpPr/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p>
                      </m:sSubSup>
                    </m:oMath>
                  </a14:m>
                  <a:r>
                    <a:rPr lang="en-US" sz="1600" kern="1200" dirty="0">
                      <a:solidFill>
                        <a:srgbClr val="000000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Estimation</a:t>
                  </a:r>
                  <a:endParaRPr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EBF10002-5D86-4292-950F-9905E5BC0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54" y="3593522"/>
                  <a:ext cx="2063128" cy="78077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9CEE1895-D2EC-40F7-A16D-498805285066}"/>
                    </a:ext>
                  </a:extLst>
                </p:cNvPr>
                <p:cNvSpPr/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kern="1200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roduction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9CEE1895-D2EC-40F7-A16D-498805285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35" y="6059222"/>
                  <a:ext cx="2063128" cy="78077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CAAC78C-9FBB-4273-87FE-79259060377B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>
              <a:off x="1672718" y="4374294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5F36554-432A-4805-9B4F-A9090FBFCD2E}"/>
                </a:ext>
              </a:extLst>
            </p:cNvPr>
            <p:cNvGrpSpPr/>
            <p:nvPr/>
          </p:nvGrpSpPr>
          <p:grpSpPr>
            <a:xfrm>
              <a:off x="235160" y="164907"/>
              <a:ext cx="2954006" cy="474441"/>
              <a:chOff x="-835283" y="1216089"/>
              <a:chExt cx="2954091" cy="4745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D6BF150B-89E1-4B28-85D1-923858FACBA8}"/>
                      </a:ext>
                    </a:extLst>
                  </p:cNvPr>
                  <p:cNvSpPr/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𝑺𝒚𝒔𝒕𝒆𝒎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D6BF150B-89E1-4B28-85D1-923858FACB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9011" y="1216089"/>
                    <a:ext cx="969797" cy="4745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CFA25E88-9584-440C-80C4-B9BEE9B0E426}"/>
                      </a:ext>
                    </a:extLst>
                  </p:cNvPr>
                  <p:cNvSpPr/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CFA25E88-9584-440C-80C4-B9BEE9B0E4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35283" y="1216089"/>
                    <a:ext cx="905293" cy="4745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B9D23C72-A08D-4F84-BB2C-AFE82F5B71E6}"/>
                      </a:ext>
                    </a:extLst>
                  </p:cNvPr>
                  <p:cNvSpPr/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algn="ctr">
                      <a:lnSpc>
                        <a:spcPct val="200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ar-AE" sz="16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𝐑</m:t>
                              </m:r>
                            </m:sup>
                          </m:sSubSup>
                          <m:r>
                            <a:rPr lang="ar-AE" sz="1600" b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6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sz="1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B9D23C72-A08D-4F84-BB2C-AFE82F5B71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417" y="1216089"/>
                    <a:ext cx="969798" cy="4745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9C225AD-81DD-4979-8850-2CDDCED40DAE}"/>
                </a:ext>
              </a:extLst>
            </p:cNvPr>
            <p:cNvCxnSpPr>
              <a:cxnSpLocks/>
              <a:stCxn id="134" idx="2"/>
              <a:endCxn id="116" idx="0"/>
            </p:cNvCxnSpPr>
            <p:nvPr/>
          </p:nvCxnSpPr>
          <p:spPr>
            <a:xfrm flipH="1">
              <a:off x="1672718" y="639347"/>
              <a:ext cx="103156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E13E2AD-F3E1-4DA7-84B1-701B8472AA0F}"/>
                </a:ext>
              </a:extLst>
            </p:cNvPr>
            <p:cNvCxnSpPr>
              <a:cxnSpLocks/>
              <a:stCxn id="136" idx="2"/>
              <a:endCxn id="116" idx="0"/>
            </p:cNvCxnSpPr>
            <p:nvPr/>
          </p:nvCxnSpPr>
          <p:spPr>
            <a:xfrm>
              <a:off x="1672717" y="639347"/>
              <a:ext cx="1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96320D0-E3E6-4C86-9CBD-E7C6392E28A0}"/>
                </a:ext>
              </a:extLst>
            </p:cNvPr>
            <p:cNvCxnSpPr>
              <a:cxnSpLocks/>
              <a:stCxn id="135" idx="2"/>
              <a:endCxn id="116" idx="0"/>
            </p:cNvCxnSpPr>
            <p:nvPr/>
          </p:nvCxnSpPr>
          <p:spPr>
            <a:xfrm>
              <a:off x="687794" y="639347"/>
              <a:ext cx="984923" cy="6732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46D4D90-8414-41EC-B536-92B9036DFAE1}"/>
                </a:ext>
              </a:extLst>
            </p:cNvPr>
            <p:cNvCxnSpPr>
              <a:cxnSpLocks/>
              <a:stCxn id="115" idx="0"/>
              <a:endCxn id="108" idx="2"/>
            </p:cNvCxnSpPr>
            <p:nvPr/>
          </p:nvCxnSpPr>
          <p:spPr>
            <a:xfrm flipV="1">
              <a:off x="1647398" y="6839994"/>
              <a:ext cx="1" cy="5427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2581A25-AB57-4C07-8E4B-AD0FD1C5AC18}"/>
                    </a:ext>
                  </a:extLst>
                </p:cNvPr>
                <p:cNvSpPr/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algn="ctr">
                    <a:lnSpc>
                      <a:spcPct val="200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sz="1600" b="1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𝑮</m:t>
                        </m:r>
                      </m:oMath>
                    </m:oMathPara>
                  </a14:m>
                  <a:endParaRPr sz="1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2581A25-AB57-4C07-8E4B-AD0FD1C5AC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511" y="7382705"/>
                  <a:ext cx="969773" cy="474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8CDB84A-F6D3-4E91-BF6B-AFBFF6F3A40C}"/>
                </a:ext>
              </a:extLst>
            </p:cNvPr>
            <p:cNvSpPr/>
            <p:nvPr/>
          </p:nvSpPr>
          <p:spPr>
            <a:xfrm>
              <a:off x="641154" y="1312636"/>
              <a:ext cx="2063128" cy="921583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 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Lower Bound Detection</a:t>
              </a:r>
              <a:endParaRPr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22C4C9-DF28-4BDF-AB6F-E3E574791B13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3444983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6172A58-F874-4390-AD3B-E8905075751C}"/>
                </a:ext>
              </a:extLst>
            </p:cNvPr>
            <p:cNvSpPr txBox="1"/>
            <p:nvPr/>
          </p:nvSpPr>
          <p:spPr>
            <a:xfrm rot="16200000">
              <a:off x="-1280078" y="2124403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Exploration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2C19744-622D-4866-AA27-82541C48D2ED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8" y="5921324"/>
              <a:ext cx="36184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85C0E1F-DAD8-4D52-B0E1-98F6276A8E89}"/>
                </a:ext>
              </a:extLst>
            </p:cNvPr>
            <p:cNvSpPr txBox="1"/>
            <p:nvPr/>
          </p:nvSpPr>
          <p:spPr>
            <a:xfrm rot="16200000">
              <a:off x="-1309195" y="4436467"/>
              <a:ext cx="2591929" cy="608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Parameter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Optimization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A2F338B-50E1-4175-9775-45C5E382D654}"/>
                </a:ext>
              </a:extLst>
            </p:cNvPr>
            <p:cNvSpPr txBox="1"/>
            <p:nvPr/>
          </p:nvSpPr>
          <p:spPr>
            <a:xfrm rot="16200000">
              <a:off x="-1434570" y="6490474"/>
              <a:ext cx="2591929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Production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A2E11A1-A5F3-4775-BCD7-53F31201AC6D}"/>
                </a:ext>
              </a:extLst>
            </p:cNvPr>
            <p:cNvGrpSpPr/>
            <p:nvPr/>
          </p:nvGrpSpPr>
          <p:grpSpPr>
            <a:xfrm>
              <a:off x="517740" y="4623782"/>
              <a:ext cx="2317869" cy="1168736"/>
              <a:chOff x="7129986" y="2405603"/>
              <a:chExt cx="2317869" cy="1168736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E872D55-4E01-4F97-82AA-C4608F072C22}"/>
                  </a:ext>
                </a:extLst>
              </p:cNvPr>
              <p:cNvGrpSpPr/>
              <p:nvPr/>
            </p:nvGrpSpPr>
            <p:grpSpPr>
              <a:xfrm>
                <a:off x="7129986" y="2405603"/>
                <a:ext cx="2317869" cy="1168736"/>
                <a:chOff x="7129986" y="2405603"/>
                <a:chExt cx="2317869" cy="1168736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62D76D6B-8CFC-446A-B7C0-A272DC1A7A63}"/>
                    </a:ext>
                  </a:extLst>
                </p:cNvPr>
                <p:cNvGrpSpPr/>
                <p:nvPr/>
              </p:nvGrpSpPr>
              <p:grpSpPr>
                <a:xfrm>
                  <a:off x="7129986" y="2405603"/>
                  <a:ext cx="2317869" cy="1078795"/>
                  <a:chOff x="6795196" y="680452"/>
                  <a:chExt cx="2317928" cy="1079070"/>
                </a:xfrm>
              </p:grpSpPr>
              <p:sp>
                <p:nvSpPr>
                  <p:cNvPr id="132" name="TextBox 85">
                    <a:extLst>
                      <a:ext uri="{FF2B5EF4-FFF2-40B4-BE49-F238E27FC236}">
                        <a16:creationId xmlns:a16="http://schemas.microsoft.com/office/drawing/2014/main" id="{662E3AEA-AE69-4C1D-B2F0-243C4ECB4E57}"/>
                      </a:ext>
                    </a:extLst>
                  </p:cNvPr>
                  <p:cNvSpPr txBox="1"/>
                  <p:nvPr/>
                </p:nvSpPr>
                <p:spPr>
                  <a:xfrm>
                    <a:off x="7587355" y="760546"/>
                    <a:ext cx="787400" cy="3405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iterate</a:t>
                    </a:r>
                    <a:endParaRPr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Arc 132">
                    <a:extLst>
                      <a:ext uri="{FF2B5EF4-FFF2-40B4-BE49-F238E27FC236}">
                        <a16:creationId xmlns:a16="http://schemas.microsoft.com/office/drawing/2014/main" id="{D43AD986-D6F6-4529-968E-2D822CD72AF1}"/>
                      </a:ext>
                    </a:extLst>
                  </p:cNvPr>
                  <p:cNvSpPr/>
                  <p:nvPr/>
                </p:nvSpPr>
                <p:spPr>
                  <a:xfrm>
                    <a:off x="6795196" y="680452"/>
                    <a:ext cx="2317928" cy="1079070"/>
                  </a:xfrm>
                  <a:prstGeom prst="arc">
                    <a:avLst>
                      <a:gd name="adj1" fmla="val 10343312"/>
                      <a:gd name="adj2" fmla="val 862757"/>
                    </a:avLst>
                  </a:prstGeom>
                  <a:noFill/>
                  <a:ln w="28575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endParaRPr lang="LID4096" sz="1400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Rectangle: Rounded Corners 130">
                      <a:extLst>
                        <a:ext uri="{FF2B5EF4-FFF2-40B4-BE49-F238E27FC236}">
                          <a16:creationId xmlns:a16="http://schemas.microsoft.com/office/drawing/2014/main" id="{CE93D0B1-74FD-4BDC-A58A-849C82F4D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ln w="28575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0" i="0" kern="1200" smtClean="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ptimization</m:t>
                            </m:r>
                          </m:oMath>
                        </m:oMathPara>
                      </a14:m>
                      <a:endParaRPr sz="1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1" name="Rectangle: Rounded Corners 130">
                      <a:extLst>
                        <a:ext uri="{FF2B5EF4-FFF2-40B4-BE49-F238E27FC236}">
                          <a16:creationId xmlns:a16="http://schemas.microsoft.com/office/drawing/2014/main" id="{CE93D0B1-74FD-4BDC-A58A-849C82F4D7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8081" y="2793567"/>
                      <a:ext cx="2063127" cy="780772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28575">
                      <a:solidFill>
                        <a:schemeClr val="accent6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149F79B9-554B-4E06-8ECD-9D15BE525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7680" y="3065343"/>
                <a:ext cx="53090" cy="90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23F801-79B6-4C77-8E0E-DC5A56169E54}"/>
                </a:ext>
              </a:extLst>
            </p:cNvPr>
            <p:cNvCxnSpPr>
              <a:cxnSpLocks/>
            </p:cNvCxnSpPr>
            <p:nvPr/>
          </p:nvCxnSpPr>
          <p:spPr>
            <a:xfrm>
              <a:off x="-325079" y="1127426"/>
              <a:ext cx="3618428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CBDDC7-1882-4700-841E-2CA2F9EB2D6D}"/>
                </a:ext>
              </a:extLst>
            </p:cNvPr>
            <p:cNvSpPr txBox="1"/>
            <p:nvPr/>
          </p:nvSpPr>
          <p:spPr>
            <a:xfrm rot="16200000">
              <a:off x="-1280078" y="452847"/>
              <a:ext cx="2282947" cy="35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Input</a:t>
              </a:r>
              <a:endParaRPr lang="LID4096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B241544-1907-4036-8152-69B43F3F0634}"/>
                </a:ext>
              </a:extLst>
            </p:cNvPr>
            <p:cNvCxnSpPr>
              <a:cxnSpLocks/>
              <a:stCxn id="116" idx="2"/>
              <a:endCxn id="106" idx="0"/>
            </p:cNvCxnSpPr>
            <p:nvPr/>
          </p:nvCxnSpPr>
          <p:spPr>
            <a:xfrm>
              <a:off x="1672718" y="2234219"/>
              <a:ext cx="0" cy="2252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F95ADEE-4C2D-45A8-B73F-90E39AC9124F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1672718" y="3381063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D78F2E2-16AD-4CC7-B7D6-4FDA8F0E00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2505" y="5792518"/>
              <a:ext cx="0" cy="212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5FC8D8D-5F04-445C-9CF8-37788BF0258F}"/>
              </a:ext>
            </a:extLst>
          </p:cNvPr>
          <p:cNvSpPr/>
          <p:nvPr/>
        </p:nvSpPr>
        <p:spPr>
          <a:xfrm>
            <a:off x="0" y="5169829"/>
            <a:ext cx="3191405" cy="1448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2A3633-E717-43EE-8D28-8710919EE1B0}"/>
              </a:ext>
            </a:extLst>
          </p:cNvPr>
          <p:cNvSpPr/>
          <p:nvPr/>
        </p:nvSpPr>
        <p:spPr>
          <a:xfrm>
            <a:off x="625731" y="4174714"/>
            <a:ext cx="2565674" cy="1448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64E111-5239-414D-97AA-9B56DFD12C47}"/>
              </a:ext>
            </a:extLst>
          </p:cNvPr>
          <p:cNvCxnSpPr/>
          <p:nvPr/>
        </p:nvCxnSpPr>
        <p:spPr>
          <a:xfrm flipV="1">
            <a:off x="5439830" y="4608327"/>
            <a:ext cx="0" cy="9114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C194AC-935A-4988-BF53-46217C838FE0}"/>
              </a:ext>
            </a:extLst>
          </p:cNvPr>
          <p:cNvCxnSpPr>
            <a:cxnSpLocks/>
          </p:cNvCxnSpPr>
          <p:nvPr/>
        </p:nvCxnSpPr>
        <p:spPr>
          <a:xfrm flipV="1">
            <a:off x="8533550" y="4608327"/>
            <a:ext cx="0" cy="91144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1D4C9C-9906-46AD-95C2-9F4EEEC90C42}"/>
              </a:ext>
            </a:extLst>
          </p:cNvPr>
          <p:cNvSpPr txBox="1"/>
          <p:nvPr/>
        </p:nvSpPr>
        <p:spPr>
          <a:xfrm>
            <a:off x="-166553" y="6431059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Replica exchange enveloping distribution sampling (RE-EDS): A robust method to estimate multiple free-energy differences from a single simulation, </a:t>
            </a:r>
            <a:r>
              <a:rPr lang="en-US" sz="1100" dirty="0" err="1">
                <a:solidFill>
                  <a:schemeClr val="accent3"/>
                </a:solidFill>
                <a:effectLst/>
              </a:rPr>
              <a:t>Sidler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 et al., JCP 2017</a:t>
            </a:r>
            <a:endParaRPr lang="LID4096" sz="1100" dirty="0">
              <a:solidFill>
                <a:schemeClr val="accent3"/>
              </a:solidFill>
            </a:endParaRPr>
          </a:p>
        </p:txBody>
      </p:sp>
      <p:pic>
        <p:nvPicPr>
          <p:cNvPr id="46" name="Picture 45" descr="Diagram, schematic&#10;&#10;Description automatically generated">
            <a:extLst>
              <a:ext uri="{FF2B5EF4-FFF2-40B4-BE49-F238E27FC236}">
                <a16:creationId xmlns:a16="http://schemas.microsoft.com/office/drawing/2014/main" id="{0252E518-45D3-431A-B054-0244A9DA1F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5" r="11076"/>
          <a:stretch/>
        </p:blipFill>
        <p:spPr>
          <a:xfrm>
            <a:off x="8413048" y="1696425"/>
            <a:ext cx="3186120" cy="208070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282F59-10CB-4522-9A0F-D8A939E54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47" y="1694825"/>
            <a:ext cx="3193963" cy="20848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93301F-5CDB-4BDC-BF79-38EEA83FF9D0}"/>
              </a:ext>
            </a:extLst>
          </p:cNvPr>
          <p:cNvCxnSpPr/>
          <p:nvPr/>
        </p:nvCxnSpPr>
        <p:spPr>
          <a:xfrm flipV="1">
            <a:off x="7172839" y="2461834"/>
            <a:ext cx="1122829" cy="11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Diagram&#10;&#10;Description automatically generated">
            <a:extLst>
              <a:ext uri="{FF2B5EF4-FFF2-40B4-BE49-F238E27FC236}">
                <a16:creationId xmlns:a16="http://schemas.microsoft.com/office/drawing/2014/main" id="{457702B8-7F18-4043-BEC3-AD86373E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5" y="1433492"/>
            <a:ext cx="5317765" cy="3430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148DA-152D-4E81-B8C4-D018745A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 3 –  RE-EDS Workflow – RE-Bottleneck</a:t>
            </a:r>
            <a:endParaRPr lang="LID4096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4D6A5-4C32-4787-9FD7-8B0FCCC33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21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E93DB-B38F-4509-B8A1-9AE094CF719B}"/>
              </a:ext>
            </a:extLst>
          </p:cNvPr>
          <p:cNvGrpSpPr/>
          <p:nvPr/>
        </p:nvGrpSpPr>
        <p:grpSpPr>
          <a:xfrm>
            <a:off x="5699872" y="3920683"/>
            <a:ext cx="3081528" cy="2670048"/>
            <a:chOff x="5926353" y="2315940"/>
            <a:chExt cx="3657578" cy="2990603"/>
          </a:xfrm>
        </p:grpSpPr>
        <p:pic>
          <p:nvPicPr>
            <p:cNvPr id="13" name="Picture 12" descr="sopt6_transitions_cutted_250.png">
              <a:extLst>
                <a:ext uri="{FF2B5EF4-FFF2-40B4-BE49-F238E27FC236}">
                  <a16:creationId xmlns:a16="http://schemas.microsoft.com/office/drawing/2014/main" id="{42A26E46-21BC-43F8-889D-9566E4CF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353" y="2452412"/>
              <a:ext cx="3657578" cy="28541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0EBE6E-B989-44BD-8CB2-8D74F8AB2AFC}"/>
                </a:ext>
              </a:extLst>
            </p:cNvPr>
            <p:cNvSpPr txBox="1"/>
            <p:nvPr/>
          </p:nvSpPr>
          <p:spPr>
            <a:xfrm>
              <a:off x="6970927" y="2315940"/>
              <a:ext cx="18549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Optimization Step 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AAE09A-1588-4F48-A4AF-F9BF301C3DFA}"/>
              </a:ext>
            </a:extLst>
          </p:cNvPr>
          <p:cNvGrpSpPr/>
          <p:nvPr/>
        </p:nvGrpSpPr>
        <p:grpSpPr>
          <a:xfrm>
            <a:off x="5484503" y="1111705"/>
            <a:ext cx="3077572" cy="2678571"/>
            <a:chOff x="1467552" y="2290923"/>
            <a:chExt cx="3620673" cy="3019172"/>
          </a:xfrm>
        </p:grpSpPr>
        <p:pic>
          <p:nvPicPr>
            <p:cNvPr id="12" name="Picture 11" descr="sopt1_transitions_cutted_250.png">
              <a:extLst>
                <a:ext uri="{FF2B5EF4-FFF2-40B4-BE49-F238E27FC236}">
                  <a16:creationId xmlns:a16="http://schemas.microsoft.com/office/drawing/2014/main" id="{E471BDB0-EEB0-4F77-9768-FDF35166D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98"/>
            <a:stretch/>
          </p:blipFill>
          <p:spPr>
            <a:xfrm>
              <a:off x="1467552" y="2448859"/>
              <a:ext cx="3620673" cy="28612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A0169-6BAD-4178-A43A-7D6570F1B659}"/>
                </a:ext>
              </a:extLst>
            </p:cNvPr>
            <p:cNvSpPr txBox="1"/>
            <p:nvPr/>
          </p:nvSpPr>
          <p:spPr>
            <a:xfrm>
              <a:off x="2822731" y="2290923"/>
              <a:ext cx="1360693" cy="3469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Initial </a:t>
              </a:r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1363044-EB8D-491F-A2F1-6177DFC13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65" b="98269" l="9977" r="99610">
                        <a14:foregroundMark x1="85737" y1="87617" x2="97506" y2="62051"/>
                        <a14:foregroundMark x1="97506" y1="62051" x2="94154" y2="9454"/>
                        <a14:foregroundMark x1="94154" y1="9454" x2="83554" y2="2130"/>
                        <a14:foregroundMark x1="83554" y1="2130" x2="9119" y2="21039"/>
                        <a14:foregroundMark x1="9119" y1="21039" x2="9431" y2="78961"/>
                        <a14:foregroundMark x1="9431" y1="78961" x2="52377" y2="99601"/>
                        <a14:foregroundMark x1="52377" y1="99601" x2="74466" y2="95649"/>
                        <a14:foregroundMark x1="84608" y1="88990" x2="91816" y2="83888"/>
                        <a14:foregroundMark x1="80047" y1="78828" x2="37880" y2="37150"/>
                        <a14:foregroundMark x1="37880" y1="37150" x2="18628" y2="5726"/>
                        <a14:foregroundMark x1="18316" y1="66178" x2="94466" y2="16378"/>
                        <a14:foregroundMark x1="27046" y1="1465" x2="65238" y2="57523"/>
                        <a14:foregroundMark x1="65238" y1="57523" x2="77241" y2="67909"/>
                        <a14:foregroundMark x1="87062" y1="51531" x2="47545" y2="98269"/>
                        <a14:foregroundMark x1="40140" y1="32490" x2="40140" y2="32490"/>
                        <a14:foregroundMark x1="90335" y1="3728" x2="99610" y2="73768"/>
                        <a14:foregroundMark x1="82231" y1="87683" x2="83476" y2="86951"/>
                        <a14:foregroundMark x1="73967" y1="92543" x2="81884" y2="87887"/>
                        <a14:backgroundMark x1="99766" y1="85087" x2="90413" y2="93342"/>
                        <a14:backgroundMark x1="90413" y1="93342" x2="79345" y2="94940"/>
                        <a14:backgroundMark x1="79345" y1="94940" x2="75526" y2="99867"/>
                        <a14:backgroundMark x1="75604" y1="99068" x2="99454" y2="99867"/>
                        <a14:backgroundMark x1="81049" y1="91662" x2="83476" y2="92810"/>
                        <a14:backgroundMark x1="83476" y1="92810" x2="83476" y2="92810"/>
                        <a14:backgroundMark x1="87763" y1="91611" x2="96571" y2="89481"/>
                        <a14:backgroundMark x1="77786" y1="96804" x2="78800" y2="95739"/>
                        <a14:backgroundMark x1="76150" y1="95340" x2="79501" y2="94674"/>
                        <a14:backgroundMark x1="77864" y1="94141" x2="80670" y2="92011"/>
                        <a14:backgroundMark x1="76851" y1="93742" x2="76851" y2="93742"/>
                        <a14:backgroundMark x1="77553" y1="92543" x2="77553" y2="92543"/>
                        <a14:backgroundMark x1="78566" y1="91877" x2="78566" y2="91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671438"/>
            <a:ext cx="4600575" cy="267725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04F207-BD90-48E0-ACF6-BF2235F11D2E}"/>
              </a:ext>
            </a:extLst>
          </p:cNvPr>
          <p:cNvSpPr/>
          <p:nvPr/>
        </p:nvSpPr>
        <p:spPr>
          <a:xfrm>
            <a:off x="1423006" y="14925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DBB75-E0A9-45C6-9AAB-3EA3A969A898}"/>
              </a:ext>
            </a:extLst>
          </p:cNvPr>
          <p:cNvSpPr/>
          <p:nvPr/>
        </p:nvSpPr>
        <p:spPr>
          <a:xfrm>
            <a:off x="1754195" y="1584273"/>
            <a:ext cx="131478" cy="16200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853771-D90A-4C71-B18D-F8EF0B4CA270}"/>
              </a:ext>
            </a:extLst>
          </p:cNvPr>
          <p:cNvSpPr/>
          <p:nvPr/>
        </p:nvSpPr>
        <p:spPr>
          <a:xfrm>
            <a:off x="2782442" y="14925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D4E0E3-F236-4554-87DE-73EDB345FAE1}"/>
              </a:ext>
            </a:extLst>
          </p:cNvPr>
          <p:cNvSpPr/>
          <p:nvPr/>
        </p:nvSpPr>
        <p:spPr>
          <a:xfrm>
            <a:off x="3034166" y="1584273"/>
            <a:ext cx="131478" cy="16200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189C36-A318-47A3-A613-D9B864C72597}"/>
              </a:ext>
            </a:extLst>
          </p:cNvPr>
          <p:cNvSpPr/>
          <p:nvPr/>
        </p:nvSpPr>
        <p:spPr>
          <a:xfrm>
            <a:off x="4021151" y="1492579"/>
            <a:ext cx="717452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F80C14-0911-4DBC-A867-9FCF995B5715}"/>
              </a:ext>
            </a:extLst>
          </p:cNvPr>
          <p:cNvSpPr/>
          <p:nvPr/>
        </p:nvSpPr>
        <p:spPr>
          <a:xfrm>
            <a:off x="4314138" y="1584273"/>
            <a:ext cx="131478" cy="162009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ED556-2821-472F-A261-97C6AA2D09B8}"/>
              </a:ext>
            </a:extLst>
          </p:cNvPr>
          <p:cNvCxnSpPr>
            <a:cxnSpLocks/>
          </p:cNvCxnSpPr>
          <p:nvPr/>
        </p:nvCxnSpPr>
        <p:spPr>
          <a:xfrm flipV="1">
            <a:off x="988359" y="2655805"/>
            <a:ext cx="42089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00490896-A004-486F-97FA-FB8A2560DF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3" t="1" b="30859"/>
          <a:stretch/>
        </p:blipFill>
        <p:spPr>
          <a:xfrm>
            <a:off x="9955831" y="983651"/>
            <a:ext cx="1968894" cy="512882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33DC5-E74E-474F-8887-4F3F1542E78E}"/>
              </a:ext>
            </a:extLst>
          </p:cNvPr>
          <p:cNvCxnSpPr>
            <a:cxnSpLocks/>
          </p:cNvCxnSpPr>
          <p:nvPr/>
        </p:nvCxnSpPr>
        <p:spPr>
          <a:xfrm flipV="1">
            <a:off x="5213287" y="2521050"/>
            <a:ext cx="292987" cy="134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17FC6-4DF9-4E51-94B9-FA7B84D569FE}"/>
              </a:ext>
            </a:extLst>
          </p:cNvPr>
          <p:cNvCxnSpPr>
            <a:cxnSpLocks/>
          </p:cNvCxnSpPr>
          <p:nvPr/>
        </p:nvCxnSpPr>
        <p:spPr>
          <a:xfrm>
            <a:off x="8541429" y="2519310"/>
            <a:ext cx="694658" cy="136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3C9353-8A55-4F26-8014-D3F954500AB7}"/>
              </a:ext>
            </a:extLst>
          </p:cNvPr>
          <p:cNvCxnSpPr>
            <a:cxnSpLocks/>
          </p:cNvCxnSpPr>
          <p:nvPr/>
        </p:nvCxnSpPr>
        <p:spPr>
          <a:xfrm flipH="1">
            <a:off x="8870672" y="5672643"/>
            <a:ext cx="810357" cy="143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7C87F042-7CD9-472D-B291-DD4F103E27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3728" r="85485" b="34808"/>
          <a:stretch/>
        </p:blipFill>
        <p:spPr>
          <a:xfrm>
            <a:off x="8904466" y="1256587"/>
            <a:ext cx="1058230" cy="455932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29E13D-FDFB-4F53-ADD3-166E35D475CF}"/>
              </a:ext>
            </a:extLst>
          </p:cNvPr>
          <p:cNvCxnSpPr>
            <a:cxnSpLocks/>
          </p:cNvCxnSpPr>
          <p:nvPr/>
        </p:nvCxnSpPr>
        <p:spPr>
          <a:xfrm flipV="1">
            <a:off x="5807102" y="2445656"/>
            <a:ext cx="27549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2180-68EC-45CA-9F5E-75221AA9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3 – RE-EDS Optimization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E0370-B531-4B04-9D9E-751404CA1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D088C-98D0-4CA5-9DAD-EBCEB4CD8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4" y="1811706"/>
            <a:ext cx="6190500" cy="3826772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7C97C80-6774-4E43-A90F-55D2B91F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00" y="1811706"/>
            <a:ext cx="6190500" cy="38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F94B64-3FDB-41E2-BCEF-B8CF395C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4 – </a:t>
            </a:r>
            <a:r>
              <a:rPr lang="en-US" dirty="0" err="1"/>
              <a:t>PyGromosTools</a:t>
            </a:r>
            <a:r>
              <a:rPr lang="en-US" dirty="0"/>
              <a:t> examples</a:t>
            </a:r>
            <a:endParaRPr lang="en-CH" dirty="0"/>
          </a:p>
        </p:txBody>
      </p:sp>
      <p:pic>
        <p:nvPicPr>
          <p:cNvPr id="10" name="Content Placeholder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B948E0-543C-477E-9FB8-77CE6B2D3C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6652"/>
            <a:ext cx="5181600" cy="3729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198AE-7773-48F3-9166-2EB1574DD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23</a:t>
            </a:fld>
            <a:endParaRPr lang="LID4096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0C23DC-55B7-4876-9E4A-742FABB767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25639"/>
            <a:ext cx="5181600" cy="39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F94B64-3FDB-41E2-BCEF-B8CF395C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4 – </a:t>
            </a:r>
            <a:r>
              <a:rPr lang="en-US" dirty="0" err="1"/>
              <a:t>PyGromosTools</a:t>
            </a:r>
            <a:r>
              <a:rPr lang="en-US" dirty="0"/>
              <a:t> examples</a:t>
            </a:r>
            <a:endParaRPr lang="en-CH" dirty="0"/>
          </a:p>
        </p:txBody>
      </p:sp>
      <p:pic>
        <p:nvPicPr>
          <p:cNvPr id="12" name="Content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5D67F8CE-4B6D-42B3-82A8-CA5B71CF9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0" y="1141413"/>
            <a:ext cx="9106260" cy="5426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198AE-7773-48F3-9166-2EB1574DD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92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9085-B7B1-4D02-A22A-D06C8E06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5 – Cyclic Peptides</a:t>
            </a:r>
            <a:endParaRPr lang="en-CH" dirty="0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D89676-2992-4AEA-9E4F-90E703C8F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0" y="1224424"/>
            <a:ext cx="6420259" cy="52869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9379-D594-4429-BA4A-3518D323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25</a:t>
            </a:fld>
            <a:endParaRPr lang="LID4096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4851623-586F-4F77-8460-C01A9355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81" y="1614506"/>
            <a:ext cx="4601439" cy="45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196992C-350C-4A3F-AE57-A3D7619C9562}"/>
              </a:ext>
            </a:extLst>
          </p:cNvPr>
          <p:cNvSpPr/>
          <p:nvPr/>
        </p:nvSpPr>
        <p:spPr>
          <a:xfrm>
            <a:off x="11314684" y="464127"/>
            <a:ext cx="857576" cy="595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6" y="121422"/>
            <a:ext cx="8950030" cy="725921"/>
          </a:xfrm>
        </p:spPr>
        <p:txBody>
          <a:bodyPr/>
          <a:lstStyle/>
          <a:p>
            <a:r>
              <a:rPr lang="en-US" sz="2400" dirty="0"/>
              <a:t>Ch 2 - A Graph-Based Approach to Select Distance Restraints in Free- Energy Calculations with Dual Topology</a:t>
            </a:r>
            <a:endParaRPr lang="en-CH" sz="2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C4981A1A-CC1F-4FE2-B193-F9FAB6CA0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/>
          <a:stretch/>
        </p:blipFill>
        <p:spPr>
          <a:xfrm>
            <a:off x="9747840" y="6927"/>
            <a:ext cx="2459054" cy="9229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3</a:t>
            </a:fld>
            <a:endParaRPr lang="LID4096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77EBBF-9BC9-4A07-B6D5-45D20BA63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29" y="3033975"/>
            <a:ext cx="5623920" cy="316345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AE261-24F2-4323-A063-8ECA1F76AC6B}"/>
              </a:ext>
            </a:extLst>
          </p:cNvPr>
          <p:cNvGrpSpPr/>
          <p:nvPr/>
        </p:nvGrpSpPr>
        <p:grpSpPr>
          <a:xfrm>
            <a:off x="101924" y="1477524"/>
            <a:ext cx="6262754" cy="4538986"/>
            <a:chOff x="101923" y="1670194"/>
            <a:chExt cx="6262754" cy="4538986"/>
          </a:xfrm>
        </p:grpSpPr>
        <p:pic>
          <p:nvPicPr>
            <p:cNvPr id="20" name="Picture 19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BDD1866-B73F-4777-BA0D-D08319D8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3" y="4641436"/>
              <a:ext cx="2787100" cy="1567744"/>
            </a:xfrm>
            <a:prstGeom prst="rect">
              <a:avLst/>
            </a:prstGeom>
          </p:spPr>
        </p:pic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A4B5E055-28D1-4230-A4E9-E34CEFD0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3" y="2585378"/>
              <a:ext cx="2787100" cy="1567744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3E2C858E-6A58-429C-9CC8-D6B8AB09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595" y="4641436"/>
              <a:ext cx="2787100" cy="15677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CCFE767-EE0D-4FDA-A89C-70B96C58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552" y="1670194"/>
              <a:ext cx="3669125" cy="2954337"/>
            </a:xfrm>
            <a:prstGeom prst="rect">
              <a:avLst/>
            </a:prstGeom>
          </p:spPr>
        </p:pic>
      </p:grp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61FE5146-957F-4F0B-A38A-CBE1BCA5EB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b="11889"/>
          <a:stretch/>
        </p:blipFill>
        <p:spPr>
          <a:xfrm>
            <a:off x="7069686" y="1477524"/>
            <a:ext cx="4556206" cy="146437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D6FF9A-9725-4F7C-966C-E7A9A084ADAA}"/>
              </a:ext>
            </a:extLst>
          </p:cNvPr>
          <p:cNvCxnSpPr>
            <a:cxnSpLocks/>
          </p:cNvCxnSpPr>
          <p:nvPr/>
        </p:nvCxnSpPr>
        <p:spPr>
          <a:xfrm>
            <a:off x="6421829" y="1059613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Ch 3 – Relative Free-Energy Calculations for Scaffold Hopping-Type Transformations with an Automated RE-EDS Sampling Procedure </a:t>
            </a:r>
            <a:endParaRPr lang="en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4</a:t>
            </a:fld>
            <a:endParaRPr lang="LID4096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75A37-6D3C-429C-8CEB-C9A1E4C0E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9" y="1059613"/>
            <a:ext cx="2376970" cy="530215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0AD61AA-D969-4F39-810A-6416BEB8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48" y="2033554"/>
            <a:ext cx="5448453" cy="3368062"/>
          </a:xfrm>
          <a:prstGeom prst="rect">
            <a:avLst/>
          </a:prstGeom>
        </p:spPr>
      </p:pic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BFD20F8F-ABDC-4D62-98C9-F29CDACC2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14"/>
          <a:stretch/>
        </p:blipFill>
        <p:spPr>
          <a:xfrm>
            <a:off x="2831357" y="1353722"/>
            <a:ext cx="3799948" cy="393013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1817B86-5E83-4090-BDD7-17326603AC5D}"/>
              </a:ext>
            </a:extLst>
          </p:cNvPr>
          <p:cNvGrpSpPr/>
          <p:nvPr/>
        </p:nvGrpSpPr>
        <p:grpSpPr>
          <a:xfrm>
            <a:off x="2578020" y="5087512"/>
            <a:ext cx="4306623" cy="1503219"/>
            <a:chOff x="3091482" y="5197724"/>
            <a:chExt cx="4306623" cy="1503219"/>
          </a:xfrm>
        </p:grpSpPr>
        <p:pic>
          <p:nvPicPr>
            <p:cNvPr id="26" name="Content Placeholder 14" descr="Diagram&#10;&#10;Description automatically generated">
              <a:extLst>
                <a:ext uri="{FF2B5EF4-FFF2-40B4-BE49-F238E27FC236}">
                  <a16:creationId xmlns:a16="http://schemas.microsoft.com/office/drawing/2014/main" id="{41A3C320-7F68-4010-99FC-FA1F99FC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15" t="21926" b="39826"/>
            <a:stretch/>
          </p:blipFill>
          <p:spPr>
            <a:xfrm>
              <a:off x="3091482" y="5197724"/>
              <a:ext cx="2004392" cy="1503219"/>
            </a:xfrm>
            <a:prstGeom prst="rect">
              <a:avLst/>
            </a:prstGeom>
          </p:spPr>
        </p:pic>
        <p:pic>
          <p:nvPicPr>
            <p:cNvPr id="28" name="Content Placeholder 14" descr="Diagram&#10;&#10;Description automatically generated">
              <a:extLst>
                <a:ext uri="{FF2B5EF4-FFF2-40B4-BE49-F238E27FC236}">
                  <a16:creationId xmlns:a16="http://schemas.microsoft.com/office/drawing/2014/main" id="{FCA4D4BA-0F88-46E7-AF54-2DE91496C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47" t="67142" r="3368" b="-5390"/>
            <a:stretch/>
          </p:blipFill>
          <p:spPr>
            <a:xfrm>
              <a:off x="5393713" y="5197724"/>
              <a:ext cx="2004392" cy="1503219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EF209-9619-4AAB-9E9D-3BA82A20B4D6}"/>
              </a:ext>
            </a:extLst>
          </p:cNvPr>
          <p:cNvSpPr/>
          <p:nvPr/>
        </p:nvSpPr>
        <p:spPr>
          <a:xfrm>
            <a:off x="11314684" y="0"/>
            <a:ext cx="857576" cy="105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03ACB691-B241-4920-A307-F17C21EFF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0"/>
            <a:ext cx="2296050" cy="15100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564F-7206-42DC-B0A3-39FAE4704993}"/>
              </a:ext>
            </a:extLst>
          </p:cNvPr>
          <p:cNvCxnSpPr>
            <a:cxnSpLocks/>
          </p:cNvCxnSpPr>
          <p:nvPr/>
        </p:nvCxnSpPr>
        <p:spPr>
          <a:xfrm>
            <a:off x="2681102" y="1215923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7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DDCAD43-1DD8-4DDE-83F5-165C1523A2B3}"/>
              </a:ext>
            </a:extLst>
          </p:cNvPr>
          <p:cNvSpPr/>
          <p:nvPr/>
        </p:nvSpPr>
        <p:spPr>
          <a:xfrm>
            <a:off x="10663520" y="0"/>
            <a:ext cx="857576" cy="663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9B4F8E-04D6-4AAC-BC69-813D64667A03}"/>
              </a:ext>
            </a:extLst>
          </p:cNvPr>
          <p:cNvSpPr/>
          <p:nvPr/>
        </p:nvSpPr>
        <p:spPr>
          <a:xfrm>
            <a:off x="11314684" y="0"/>
            <a:ext cx="857576" cy="105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EB54-2FD1-448B-A15F-02B116FF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5" y="133533"/>
            <a:ext cx="6747159" cy="725921"/>
          </a:xfrm>
        </p:spPr>
        <p:txBody>
          <a:bodyPr/>
          <a:lstStyle/>
          <a:p>
            <a:r>
              <a:rPr lang="en-US" sz="2000" dirty="0"/>
              <a:t>Ch 4 -  A Fast and Flexible API for the Molecular Dynamics Software Package GROMOS</a:t>
            </a:r>
            <a:endParaRPr lang="en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D0FA4-F132-4B17-9B54-9D8234205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5</a:t>
            </a:fld>
            <a:endParaRPr lang="LID4096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9FFAFF5-9ACF-4DA8-A02F-C8966FC6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625" y="928255"/>
            <a:ext cx="8298360" cy="5796212"/>
          </a:xfrm>
          <a:prstGeom prst="rect">
            <a:avLst/>
          </a:prstGeom>
        </p:spPr>
      </p:pic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A3FAF3CC-DA57-444B-94A7-A9CAC750D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0" y="133533"/>
            <a:ext cx="4774410" cy="899650"/>
          </a:xfrm>
        </p:spPr>
      </p:pic>
    </p:spTree>
    <p:extLst>
      <p:ext uri="{BB962C8B-B14F-4D97-AF65-F5344CB8AC3E}">
        <p14:creationId xmlns:p14="http://schemas.microsoft.com/office/powerpoint/2010/main" val="3960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Ch 5 – Modulation of the Passive Permeability of </a:t>
            </a:r>
            <a:r>
              <a:rPr lang="en-US" sz="2000" dirty="0" err="1"/>
              <a:t>Semipeptidic</a:t>
            </a:r>
            <a:r>
              <a:rPr lang="en-US" sz="2000" dirty="0"/>
              <a:t> Macrocycles based on the stereochemistry change of a single atom.</a:t>
            </a:r>
            <a:endParaRPr lang="en-CH" sz="2000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B0C5EFA-AF8F-4C70-88C6-AAC643ED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91" y="3231608"/>
            <a:ext cx="5364349" cy="3359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6</a:t>
            </a:fld>
            <a:endParaRPr lang="LID4096"/>
          </a:p>
        </p:txBody>
      </p: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B1C00DC-8BAC-495F-9B4E-4C3E5720F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"/>
          <a:stretch/>
        </p:blipFill>
        <p:spPr>
          <a:xfrm>
            <a:off x="6925" y="3660558"/>
            <a:ext cx="4714423" cy="3006938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C18A66B5-A7D3-4275-913A-749D4DE5F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97" y="975489"/>
            <a:ext cx="7060737" cy="21421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531C23-E8FB-4EFC-8D5E-CC0E7BF361FC}"/>
              </a:ext>
            </a:extLst>
          </p:cNvPr>
          <p:cNvCxnSpPr>
            <a:cxnSpLocks/>
          </p:cNvCxnSpPr>
          <p:nvPr/>
        </p:nvCxnSpPr>
        <p:spPr>
          <a:xfrm>
            <a:off x="5009028" y="1126848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DE58864F-EB87-419C-AC77-6710475DB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5" y="1048374"/>
            <a:ext cx="3680003" cy="257296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0ED923-ED2B-4710-B424-08CA03D0C572}"/>
              </a:ext>
            </a:extLst>
          </p:cNvPr>
          <p:cNvCxnSpPr>
            <a:cxnSpLocks/>
          </p:cNvCxnSpPr>
          <p:nvPr/>
        </p:nvCxnSpPr>
        <p:spPr>
          <a:xfrm flipH="1">
            <a:off x="150285" y="3648280"/>
            <a:ext cx="4644741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8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0BA22-8443-4892-8601-31A885A59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7</a:t>
            </a:fld>
            <a:endParaRPr lang="LID4096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221E5C9-9E52-4AA1-827F-91AE43CBB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" y="1276585"/>
            <a:ext cx="7565225" cy="4170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D05C1-28EB-4C3B-B1D5-ED5C9E53E0D0}"/>
              </a:ext>
            </a:extLst>
          </p:cNvPr>
          <p:cNvSpPr txBox="1"/>
          <p:nvPr/>
        </p:nvSpPr>
        <p:spPr>
          <a:xfrm>
            <a:off x="8525561" y="3532712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Collaboration:</a:t>
            </a:r>
          </a:p>
          <a:p>
            <a:r>
              <a:rPr lang="en-US" sz="1600" dirty="0"/>
              <a:t>Éric </a:t>
            </a:r>
            <a:r>
              <a:rPr lang="en-US" sz="1600" dirty="0" err="1"/>
              <a:t>Marsault</a:t>
            </a:r>
            <a:r>
              <a:rPr lang="en-US" sz="1600" dirty="0"/>
              <a:t>, Christian Comeau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845D20B-EE4C-4419-BEEB-1998E579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" t="25909" b="21296"/>
          <a:stretch/>
        </p:blipFill>
        <p:spPr>
          <a:xfrm>
            <a:off x="8814478" y="4184946"/>
            <a:ext cx="2559561" cy="4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1F72E37-FDB3-4213-8D81-694F3B2C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2 - Restraints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8F666-AF06-4EC1-9E59-267286E55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</p:spPr>
        <p:txBody>
          <a:bodyPr/>
          <a:lstStyle/>
          <a:p>
            <a:fld id="{9315E68B-14C4-413A-984E-A58A4B1385A9}" type="slidenum">
              <a:rPr lang="LID4096" smtClean="0"/>
              <a:t>8</a:t>
            </a:fld>
            <a:endParaRPr lang="LID4096"/>
          </a:p>
        </p:txBody>
      </p:sp>
      <p:pic>
        <p:nvPicPr>
          <p:cNvPr id="6" name="Picture 5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92637D20-3498-4978-BABC-46AD67F2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18" y="4484556"/>
            <a:ext cx="5077388" cy="26979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E8947A-E2BB-40E5-BA42-9700A6468560}"/>
              </a:ext>
            </a:extLst>
          </p:cNvPr>
          <p:cNvGrpSpPr/>
          <p:nvPr/>
        </p:nvGrpSpPr>
        <p:grpSpPr>
          <a:xfrm>
            <a:off x="293346" y="1024486"/>
            <a:ext cx="3868139" cy="2825780"/>
            <a:chOff x="1173370" y="1861248"/>
            <a:chExt cx="3868139" cy="28257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6008CC-588A-4055-B906-3B93EEC5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371" y="2170971"/>
              <a:ext cx="3868138" cy="251605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59BC8F-449B-4774-8DFF-70DCA3DCC485}"/>
                </a:ext>
              </a:extLst>
            </p:cNvPr>
            <p:cNvSpPr txBox="1"/>
            <p:nvPr/>
          </p:nvSpPr>
          <p:spPr>
            <a:xfrm>
              <a:off x="1173370" y="1861248"/>
              <a:ext cx="3651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Selection of Core region</a:t>
              </a:r>
              <a:endParaRPr lang="LID4096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65269-3B29-4B4F-BD52-E135AA553987}"/>
              </a:ext>
            </a:extLst>
          </p:cNvPr>
          <p:cNvSpPr txBox="1"/>
          <p:nvPr/>
        </p:nvSpPr>
        <p:spPr>
          <a:xfrm>
            <a:off x="4915825" y="2001596"/>
            <a:ext cx="2326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Filtering</a:t>
            </a:r>
          </a:p>
          <a:p>
            <a:r>
              <a:rPr lang="en-US" dirty="0"/>
              <a:t>   - ring structures</a:t>
            </a:r>
          </a:p>
          <a:p>
            <a:r>
              <a:rPr lang="en-US" dirty="0"/>
              <a:t>   - atom elements</a:t>
            </a:r>
            <a:endParaRPr lang="LID409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D0DFA-9889-4E5D-955D-A42EA45F9FCB}"/>
              </a:ext>
            </a:extLst>
          </p:cNvPr>
          <p:cNvGrpSpPr/>
          <p:nvPr/>
        </p:nvGrpSpPr>
        <p:grpSpPr>
          <a:xfrm>
            <a:off x="8030517" y="1024486"/>
            <a:ext cx="3868137" cy="2832152"/>
            <a:chOff x="8030517" y="1251366"/>
            <a:chExt cx="3868137" cy="2832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1844E0-CA77-4CFC-9D9A-26E693E98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0517" y="1574532"/>
              <a:ext cx="3868137" cy="25089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B9DC49-C93F-410B-A253-997F1A096224}"/>
                </a:ext>
              </a:extLst>
            </p:cNvPr>
            <p:cNvSpPr txBox="1"/>
            <p:nvPr/>
          </p:nvSpPr>
          <p:spPr>
            <a:xfrm>
              <a:off x="8030517" y="1251366"/>
              <a:ext cx="3868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Generate optimized </a:t>
              </a:r>
              <a:r>
                <a:rPr lang="en-US" dirty="0" err="1"/>
                <a:t>disres</a:t>
              </a:r>
              <a:endParaRPr lang="LID4096" dirty="0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11E6B-4ED1-4516-B490-8190C68AF6A9}"/>
              </a:ext>
            </a:extLst>
          </p:cNvPr>
          <p:cNvCxnSpPr/>
          <p:nvPr/>
        </p:nvCxnSpPr>
        <p:spPr>
          <a:xfrm>
            <a:off x="4269492" y="3114460"/>
            <a:ext cx="363697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808923-F4D6-45FB-A869-FD2B9D35828F}"/>
              </a:ext>
            </a:extLst>
          </p:cNvPr>
          <p:cNvSpPr txBox="1"/>
          <p:nvPr/>
        </p:nvSpPr>
        <p:spPr>
          <a:xfrm>
            <a:off x="6476789" y="4919008"/>
            <a:ext cx="765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Input:</a:t>
            </a:r>
            <a:r>
              <a:rPr lang="en-US" sz="2000" dirty="0"/>
              <a:t> atom Selection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Goal:</a:t>
            </a:r>
            <a:r>
              <a:rPr lang="en-US" sz="2000" dirty="0"/>
              <a:t> generate distance restraint well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spreaded</a:t>
            </a:r>
            <a:r>
              <a:rPr lang="en-US" sz="2000" dirty="0"/>
              <a:t> over molecules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Out:</a:t>
            </a:r>
            <a:r>
              <a:rPr lang="en-US" sz="2000" dirty="0"/>
              <a:t> pairwise distance restraints</a:t>
            </a:r>
          </a:p>
          <a:p>
            <a:r>
              <a:rPr lang="en-US" sz="2000" dirty="0">
                <a:solidFill>
                  <a:schemeClr val="tx2"/>
                </a:solidFill>
              </a:rPr>
              <a:t>Algorithm:</a:t>
            </a:r>
            <a:r>
              <a:rPr lang="en-US" sz="2000" dirty="0"/>
              <a:t> maximal average spanning tree</a:t>
            </a:r>
          </a:p>
          <a:p>
            <a:pPr marL="285750" indent="-285750">
              <a:buFontTx/>
              <a:buChar char="-"/>
            </a:pP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027421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3149-8E49-44C7-87E2-3FCC2A5A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2 – Algorithm – Optimization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DB8CDF-92AE-45A2-9BCC-B79EA7E4F5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9941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Variant of Prim – Find Spanning Tree</a:t>
                </a:r>
              </a:p>
              <a:p>
                <a:pPr lvl="1"/>
                <a:r>
                  <a:rPr lang="en-US" dirty="0"/>
                  <a:t>Greedy approach! </a:t>
                </a:r>
              </a:p>
              <a:p>
                <a:pPr marL="609585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Procedure –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restraints:</a:t>
                </a:r>
              </a:p>
              <a:p>
                <a:pPr marL="1562070" lvl="2" indent="-342900">
                  <a:buFont typeface="+mj-lt"/>
                  <a:buAutoNum type="arabicPeriod"/>
                </a:pPr>
                <a:r>
                  <a:rPr lang="en-US" dirty="0"/>
                  <a:t>Initialize: Select max(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562070" lvl="2" indent="-34290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2171655" lvl="3" indent="-342900">
                  <a:buFont typeface="+mj-lt"/>
                  <a:buAutoNum type="arabicPeriod"/>
                </a:pPr>
                <a:r>
                  <a:rPr lang="en-US" dirty="0"/>
                  <a:t>Find all shortest edges to all unselected nodes</a:t>
                </a:r>
              </a:p>
              <a:p>
                <a:pPr marL="2171655" lvl="3" indent="-342900">
                  <a:buFont typeface="+mj-lt"/>
                  <a:buAutoNum type="arabicPeriod"/>
                </a:pPr>
                <a:r>
                  <a:rPr lang="en-US" dirty="0"/>
                  <a:t>Select the node with the longest one</a:t>
                </a: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DB8CDF-92AE-45A2-9BCC-B79EA7E4F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99414" cy="4351338"/>
              </a:xfrm>
              <a:blipFill>
                <a:blip r:embed="rId3"/>
                <a:stretch>
                  <a:fillRect l="-984" t="-8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67CDF-F96C-497D-A2EA-741BFF54C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9</a:t>
            </a:fld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4C680-71F2-4A38-BD7E-3F7F9F18F8AF}"/>
              </a:ext>
            </a:extLst>
          </p:cNvPr>
          <p:cNvSpPr txBox="1"/>
          <p:nvPr/>
        </p:nvSpPr>
        <p:spPr>
          <a:xfrm>
            <a:off x="-188323" y="6348837"/>
            <a:ext cx="1241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3"/>
                </a:solidFill>
              </a:rPr>
              <a:t> 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Introduction to </a:t>
            </a:r>
            <a:r>
              <a:rPr lang="en-US" sz="1100" dirty="0" err="1">
                <a:solidFill>
                  <a:schemeClr val="accent3"/>
                </a:solidFill>
                <a:effectLst/>
              </a:rPr>
              <a:t>Alogrithms</a:t>
            </a:r>
            <a:r>
              <a:rPr lang="en-US" sz="1100" dirty="0">
                <a:solidFill>
                  <a:schemeClr val="accent3"/>
                </a:solidFill>
                <a:effectLst/>
              </a:rPr>
              <a:t>, T.H. </a:t>
            </a:r>
            <a:r>
              <a:rPr lang="en-US" sz="1100" dirty="0" err="1">
                <a:solidFill>
                  <a:schemeClr val="accent3"/>
                </a:solidFill>
              </a:rPr>
              <a:t>Cormen</a:t>
            </a:r>
            <a:r>
              <a:rPr lang="en-US" sz="1100" dirty="0">
                <a:solidFill>
                  <a:schemeClr val="accent3"/>
                </a:solidFill>
              </a:rPr>
              <a:t> et al., MIT Press, 2009</a:t>
            </a:r>
            <a:endParaRPr lang="LID4096" sz="1100" dirty="0">
              <a:solidFill>
                <a:schemeClr val="accent3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560C44-93EC-4485-8EB8-DBF003A145D7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8526126" y="3438641"/>
            <a:ext cx="2031795" cy="111829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22BA24-6333-4C4E-AE1A-DF10FCEF94A1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8487646" y="2589681"/>
            <a:ext cx="711439" cy="870493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DCD88F-5B85-44EE-899D-8B4B6B1D3AEF}"/>
              </a:ext>
            </a:extLst>
          </p:cNvPr>
          <p:cNvCxnSpPr>
            <a:cxnSpLocks/>
            <a:stCxn id="15" idx="1"/>
            <a:endCxn id="18" idx="5"/>
          </p:cNvCxnSpPr>
          <p:nvPr/>
        </p:nvCxnSpPr>
        <p:spPr>
          <a:xfrm flipH="1" flipV="1">
            <a:off x="8487646" y="3640766"/>
            <a:ext cx="317935" cy="657536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2BB2D-B227-488D-B1DC-FE71987F630F}"/>
              </a:ext>
            </a:extLst>
          </p:cNvPr>
          <p:cNvCxnSpPr>
            <a:cxnSpLocks/>
            <a:stCxn id="15" idx="6"/>
            <a:endCxn id="12" idx="4"/>
          </p:cNvCxnSpPr>
          <p:nvPr/>
        </p:nvCxnSpPr>
        <p:spPr>
          <a:xfrm flipV="1">
            <a:off x="9029860" y="3566339"/>
            <a:ext cx="1659441" cy="822259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84FD4A-C986-4113-A01A-11A7FDF98F67}"/>
              </a:ext>
            </a:extLst>
          </p:cNvPr>
          <p:cNvCxnSpPr>
            <a:cxnSpLocks/>
            <a:stCxn id="62" idx="3"/>
            <a:endCxn id="14" idx="6"/>
          </p:cNvCxnSpPr>
          <p:nvPr/>
        </p:nvCxnSpPr>
        <p:spPr>
          <a:xfrm flipH="1">
            <a:off x="9745593" y="3536872"/>
            <a:ext cx="850808" cy="1006302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6682E0-158C-45FB-B823-072EA079B3FF}"/>
              </a:ext>
            </a:extLst>
          </p:cNvPr>
          <p:cNvCxnSpPr>
            <a:cxnSpLocks/>
            <a:stCxn id="18" idx="5"/>
            <a:endCxn id="14" idx="2"/>
          </p:cNvCxnSpPr>
          <p:nvPr/>
        </p:nvCxnSpPr>
        <p:spPr>
          <a:xfrm>
            <a:off x="8487646" y="3640766"/>
            <a:ext cx="995188" cy="902408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407934-6832-4F88-977C-9465642647AE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V="1">
            <a:off x="10262067" y="3566339"/>
            <a:ext cx="427234" cy="522687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AE25F6-0A36-40AB-95B4-6D76E2CC61FD}"/>
              </a:ext>
            </a:extLst>
          </p:cNvPr>
          <p:cNvCxnSpPr>
            <a:cxnSpLocks/>
            <a:stCxn id="18" idx="5"/>
            <a:endCxn id="16" idx="2"/>
          </p:cNvCxnSpPr>
          <p:nvPr/>
        </p:nvCxnSpPr>
        <p:spPr>
          <a:xfrm>
            <a:off x="8487646" y="3640766"/>
            <a:ext cx="1643041" cy="575958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AEC0EF0-BB73-4D35-A492-51769F8FA691}"/>
              </a:ext>
            </a:extLst>
          </p:cNvPr>
          <p:cNvSpPr/>
          <p:nvPr/>
        </p:nvSpPr>
        <p:spPr>
          <a:xfrm>
            <a:off x="10557921" y="3310943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D9A376-7731-4062-9211-01A1FAA5E920}"/>
              </a:ext>
            </a:extLst>
          </p:cNvPr>
          <p:cNvSpPr/>
          <p:nvPr/>
        </p:nvSpPr>
        <p:spPr>
          <a:xfrm>
            <a:off x="9160605" y="2371687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97E2C0-B705-4964-BD91-7BD2C24AE764}"/>
              </a:ext>
            </a:extLst>
          </p:cNvPr>
          <p:cNvSpPr/>
          <p:nvPr/>
        </p:nvSpPr>
        <p:spPr>
          <a:xfrm>
            <a:off x="9482834" y="4415476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2638A7-C010-42AE-A2F7-91EAA1D53019}"/>
              </a:ext>
            </a:extLst>
          </p:cNvPr>
          <p:cNvSpPr/>
          <p:nvPr/>
        </p:nvSpPr>
        <p:spPr>
          <a:xfrm>
            <a:off x="8767101" y="4260900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EA4D48-A079-4CF6-8A89-4629FB7A41AB}"/>
              </a:ext>
            </a:extLst>
          </p:cNvPr>
          <p:cNvSpPr/>
          <p:nvPr/>
        </p:nvSpPr>
        <p:spPr>
          <a:xfrm>
            <a:off x="10130687" y="4089026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32CB58-BBE0-4A40-BFB7-6E957CEDF740}"/>
              </a:ext>
            </a:extLst>
          </p:cNvPr>
          <p:cNvSpPr/>
          <p:nvPr/>
        </p:nvSpPr>
        <p:spPr>
          <a:xfrm>
            <a:off x="8263367" y="3422772"/>
            <a:ext cx="262759" cy="255396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9523A24-11BA-44C7-ABB1-D2E58781BAEE}"/>
              </a:ext>
            </a:extLst>
          </p:cNvPr>
          <p:cNvSpPr/>
          <p:nvPr/>
        </p:nvSpPr>
        <p:spPr>
          <a:xfrm>
            <a:off x="10557921" y="3318878"/>
            <a:ext cx="262759" cy="25539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582E4F-CFD3-47CA-929D-300F9EB425F0}"/>
              </a:ext>
            </a:extLst>
          </p:cNvPr>
          <p:cNvSpPr/>
          <p:nvPr/>
        </p:nvSpPr>
        <p:spPr>
          <a:xfrm>
            <a:off x="8263367" y="3418595"/>
            <a:ext cx="262759" cy="25539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32BFDD-52A2-41C1-85A8-1B67B0CC3840}"/>
              </a:ext>
            </a:extLst>
          </p:cNvPr>
          <p:cNvSpPr/>
          <p:nvPr/>
        </p:nvSpPr>
        <p:spPr>
          <a:xfrm>
            <a:off x="9164245" y="2379622"/>
            <a:ext cx="262759" cy="25539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C923BD-E7D4-483B-B21D-70DE8005AB41}"/>
              </a:ext>
            </a:extLst>
          </p:cNvPr>
          <p:cNvCxnSpPr>
            <a:cxnSpLocks/>
            <a:stCxn id="65" idx="4"/>
            <a:endCxn id="15" idx="0"/>
          </p:cNvCxnSpPr>
          <p:nvPr/>
        </p:nvCxnSpPr>
        <p:spPr>
          <a:xfrm flipH="1">
            <a:off x="8898481" y="2635018"/>
            <a:ext cx="397144" cy="1625882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0F09CC-FA0F-4DE0-9D11-C34DF51B0E24}"/>
              </a:ext>
            </a:extLst>
          </p:cNvPr>
          <p:cNvCxnSpPr>
            <a:cxnSpLocks/>
            <a:stCxn id="65" idx="4"/>
            <a:endCxn id="14" idx="0"/>
          </p:cNvCxnSpPr>
          <p:nvPr/>
        </p:nvCxnSpPr>
        <p:spPr>
          <a:xfrm>
            <a:off x="9295625" y="2635018"/>
            <a:ext cx="318589" cy="1780458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6BA86B8-AF11-4AA3-B3DE-1DFCEF44F6F0}"/>
              </a:ext>
            </a:extLst>
          </p:cNvPr>
          <p:cNvCxnSpPr>
            <a:cxnSpLocks/>
            <a:stCxn id="65" idx="4"/>
            <a:endCxn id="16" idx="1"/>
          </p:cNvCxnSpPr>
          <p:nvPr/>
        </p:nvCxnSpPr>
        <p:spPr>
          <a:xfrm>
            <a:off x="9295625" y="2635018"/>
            <a:ext cx="873542" cy="1491410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01334A0-1C46-4D9F-A710-F44D257C99B3}"/>
              </a:ext>
            </a:extLst>
          </p:cNvPr>
          <p:cNvCxnSpPr>
            <a:cxnSpLocks/>
          </p:cNvCxnSpPr>
          <p:nvPr/>
        </p:nvCxnSpPr>
        <p:spPr>
          <a:xfrm>
            <a:off x="9384884" y="2589681"/>
            <a:ext cx="1211517" cy="758664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F0C24C-CAD3-4DF4-98C7-817A64A5B2BA}"/>
              </a:ext>
            </a:extLst>
          </p:cNvPr>
          <p:cNvCxnSpPr>
            <a:cxnSpLocks/>
          </p:cNvCxnSpPr>
          <p:nvPr/>
        </p:nvCxnSpPr>
        <p:spPr>
          <a:xfrm flipV="1">
            <a:off x="8531952" y="3434010"/>
            <a:ext cx="2031795" cy="11182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9A1708-F8BA-4E23-A733-4FDEAB1EA012}"/>
              </a:ext>
            </a:extLst>
          </p:cNvPr>
          <p:cNvCxnSpPr/>
          <p:nvPr/>
        </p:nvCxnSpPr>
        <p:spPr>
          <a:xfrm flipH="1">
            <a:off x="8508652" y="2570667"/>
            <a:ext cx="711439" cy="87049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44BDEEB-BCA8-4F67-80FA-532B15C1A6B5}"/>
              </a:ext>
            </a:extLst>
          </p:cNvPr>
          <p:cNvSpPr/>
          <p:nvPr/>
        </p:nvSpPr>
        <p:spPr>
          <a:xfrm>
            <a:off x="9482834" y="4411020"/>
            <a:ext cx="262759" cy="25539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accent5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80276D-D91B-42A1-B276-9867FEE9C38A}"/>
              </a:ext>
            </a:extLst>
          </p:cNvPr>
          <p:cNvCxnSpPr>
            <a:cxnSpLocks/>
            <a:stCxn id="82" idx="6"/>
            <a:endCxn id="16" idx="3"/>
          </p:cNvCxnSpPr>
          <p:nvPr/>
        </p:nvCxnSpPr>
        <p:spPr>
          <a:xfrm flipV="1">
            <a:off x="9745593" y="4307020"/>
            <a:ext cx="423574" cy="231698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C8FBDB8-4F1A-4978-A7DB-3D7E39231C72}"/>
              </a:ext>
            </a:extLst>
          </p:cNvPr>
          <p:cNvCxnSpPr>
            <a:cxnSpLocks/>
            <a:stCxn id="15" idx="5"/>
            <a:endCxn id="82" idx="2"/>
          </p:cNvCxnSpPr>
          <p:nvPr/>
        </p:nvCxnSpPr>
        <p:spPr>
          <a:xfrm>
            <a:off x="8991380" y="4478894"/>
            <a:ext cx="491454" cy="59824"/>
          </a:xfrm>
          <a:prstGeom prst="line">
            <a:avLst/>
          </a:prstGeom>
          <a:ln>
            <a:solidFill>
              <a:srgbClr val="DCDC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60FEC55-1BEF-4F8F-A647-983C471904BB}"/>
              </a:ext>
            </a:extLst>
          </p:cNvPr>
          <p:cNvCxnSpPr>
            <a:cxnSpLocks/>
            <a:stCxn id="62" idx="3"/>
            <a:endCxn id="82" idx="6"/>
          </p:cNvCxnSpPr>
          <p:nvPr/>
        </p:nvCxnSpPr>
        <p:spPr>
          <a:xfrm flipH="1">
            <a:off x="9745593" y="3536872"/>
            <a:ext cx="850808" cy="100184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5" grpId="0" animBg="1"/>
      <p:bldP spid="82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05027B"/>
      </a:dk2>
      <a:lt2>
        <a:srgbClr val="EEECE1"/>
      </a:lt2>
      <a:accent1>
        <a:srgbClr val="B6CEE6"/>
      </a:accent1>
      <a:accent2>
        <a:srgbClr val="FF0000"/>
      </a:accent2>
      <a:accent3>
        <a:srgbClr val="666666"/>
      </a:accent3>
      <a:accent4>
        <a:srgbClr val="330099"/>
      </a:accent4>
      <a:accent5>
        <a:srgbClr val="003366"/>
      </a:accent5>
      <a:accent6>
        <a:srgbClr val="660000"/>
      </a:accent6>
      <a:hlink>
        <a:srgbClr val="336699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2364</TotalTime>
  <Words>904</Words>
  <Application>Microsoft Office PowerPoint</Application>
  <PresentationFormat>Widescreen</PresentationFormat>
  <Paragraphs>235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Default Theme</vt:lpstr>
      <vt:lpstr>Free Energy Methods:  Drug-Like Molecules and Macrocycles</vt:lpstr>
      <vt:lpstr>Ch 1 - A Simple Package for Fast Prototyping and Teaching Molecular Simulations</vt:lpstr>
      <vt:lpstr>Ch 2 - A Graph-Based Approach to Select Distance Restraints in Free- Energy Calculations with Dual Topology</vt:lpstr>
      <vt:lpstr>Ch 3 – Relative Free-Energy Calculations for Scaffold Hopping-Type Transformations with an Automated RE-EDS Sampling Procedure </vt:lpstr>
      <vt:lpstr>Ch 4 -  A Fast and Flexible API for the Molecular Dynamics Software Package GROMOS</vt:lpstr>
      <vt:lpstr>Ch 5 – Modulation of the Passive Permeability of Semipeptidic Macrocycles based on the stereochemistry change of a single atom.</vt:lpstr>
      <vt:lpstr>Acknowledgements</vt:lpstr>
      <vt:lpstr>Ch 2 - Restraints</vt:lpstr>
      <vt:lpstr>Ch 2 – Algorithm – Optimization</vt:lpstr>
      <vt:lpstr>Ch 2 – State Graph</vt:lpstr>
      <vt:lpstr>Ch 2 - Restraints</vt:lpstr>
      <vt:lpstr>Ch 3 – Introduction – Relative Free Energy Calculations</vt:lpstr>
      <vt:lpstr>Ch 3 – Enveloped Distribution Sampling (EDS) </vt:lpstr>
      <vt:lpstr>Ch 3 – Enveloped Distribution Sampling (EDS) </vt:lpstr>
      <vt:lpstr>Ch 3 – Enveloped Distribution Sampling (EDS) </vt:lpstr>
      <vt:lpstr>Ch 3 – Replica-Exchange EDS (RE-EDS)</vt:lpstr>
      <vt:lpstr>Ch 3 – RE-EDS Workflow</vt:lpstr>
      <vt:lpstr>Ch 3 – RE-EDS Workflow</vt:lpstr>
      <vt:lpstr>Ch 3 – RE-EDS Workflow – 1SS vs SSM</vt:lpstr>
      <vt:lpstr>Ch 3 – RE-EDS Workflow – Energy Offsets</vt:lpstr>
      <vt:lpstr>Ch 3 –  RE-EDS Workflow – RE-Bottleneck</vt:lpstr>
      <vt:lpstr>Ch 3 – RE-EDS Optimization</vt:lpstr>
      <vt:lpstr>Ch 4 – PyGromosTools examples</vt:lpstr>
      <vt:lpstr>Ch 4 – PyGromosTools examples</vt:lpstr>
      <vt:lpstr>Ch 5 – Cyclic Peptides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Schroeder</dc:creator>
  <cp:lastModifiedBy>Schroeder  Benjamin</cp:lastModifiedBy>
  <cp:revision>39</cp:revision>
  <dcterms:created xsi:type="dcterms:W3CDTF">2018-09-05T13:36:28Z</dcterms:created>
  <dcterms:modified xsi:type="dcterms:W3CDTF">2021-12-16T12:51:40Z</dcterms:modified>
</cp:coreProperties>
</file>